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notesMasterIdLst>
    <p:notesMasterId r:id="rId23"/>
  </p:notesMasterIdLst>
  <p:sldIdLst>
    <p:sldId id="282" r:id="rId2"/>
    <p:sldId id="290" r:id="rId3"/>
    <p:sldId id="295" r:id="rId4"/>
    <p:sldId id="291" r:id="rId5"/>
    <p:sldId id="292" r:id="rId6"/>
    <p:sldId id="265" r:id="rId7"/>
    <p:sldId id="284" r:id="rId8"/>
    <p:sldId id="300" r:id="rId9"/>
    <p:sldId id="299" r:id="rId10"/>
    <p:sldId id="266" r:id="rId11"/>
    <p:sldId id="297" r:id="rId12"/>
    <p:sldId id="302" r:id="rId13"/>
    <p:sldId id="271" r:id="rId14"/>
    <p:sldId id="301" r:id="rId15"/>
    <p:sldId id="298" r:id="rId16"/>
    <p:sldId id="303" r:id="rId17"/>
    <p:sldId id="293" r:id="rId18"/>
    <p:sldId id="304" r:id="rId19"/>
    <p:sldId id="269" r:id="rId20"/>
    <p:sldId id="305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361470B-306D-4205-BCF0-5522C718C5F1}">
          <p14:sldIdLst>
            <p14:sldId id="282"/>
            <p14:sldId id="290"/>
            <p14:sldId id="295"/>
            <p14:sldId id="291"/>
            <p14:sldId id="292"/>
            <p14:sldId id="265"/>
          </p14:sldIdLst>
        </p14:section>
        <p14:section name="Age of Initiation" id="{8439E21A-F374-4894-8236-4390E61A478F}">
          <p14:sldIdLst>
            <p14:sldId id="284"/>
            <p14:sldId id="300"/>
            <p14:sldId id="299"/>
            <p14:sldId id="266"/>
          </p14:sldIdLst>
        </p14:section>
        <p14:section name="Clear Rules" id="{4E8C3224-772E-4F65-AAB5-F9C815D18749}">
          <p14:sldIdLst>
            <p14:sldId id="297"/>
            <p14:sldId id="302"/>
            <p14:sldId id="271"/>
            <p14:sldId id="301"/>
          </p14:sldIdLst>
        </p14:section>
        <p14:section name="Perception of Disapproval" id="{B1816013-D176-47DB-B068-D57A6975A5DA}">
          <p14:sldIdLst>
            <p14:sldId id="298"/>
            <p14:sldId id="303"/>
            <p14:sldId id="293"/>
            <p14:sldId id="304"/>
            <p14:sldId id="269"/>
            <p14:sldId id="305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ssell Melmed" initials="RM" lastIdx="1" clrIdx="0">
    <p:extLst>
      <p:ext uri="{19B8F6BF-5375-455C-9EA6-DF929625EA0E}">
        <p15:presenceInfo xmlns:p15="http://schemas.microsoft.com/office/powerpoint/2012/main" userId="S::russell.melmed@chathamhealth.org::6ef884d3-cb0f-46d4-8b74-5b0ea8809b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01"/>
    <a:srgbClr val="0FC2E4"/>
    <a:srgbClr val="282B73"/>
    <a:srgbClr val="3B3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4802" autoAdjust="0"/>
  </p:normalViewPr>
  <p:slideViewPr>
    <p:cSldViewPr snapToGrid="0" snapToObjects="1">
      <p:cViewPr varScale="1">
        <p:scale>
          <a:sx n="108" d="100"/>
          <a:sy n="108" d="100"/>
        </p:scale>
        <p:origin x="100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0" d="100"/>
          <a:sy n="60" d="100"/>
        </p:scale>
        <p:origin x="2500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Perceptions of Harm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MS 6-8</c:v>
                </c:pt>
              </c:strCache>
            </c:strRef>
          </c:tx>
          <c:spPr>
            <a:solidFill>
              <a:srgbClr val="3B3E7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Marijuana</c:v>
                </c:pt>
                <c:pt idx="1">
                  <c:v>Alcohol</c:v>
                </c:pt>
                <c:pt idx="2">
                  <c:v>Vaping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50.4</c:v>
                </c:pt>
                <c:pt idx="1">
                  <c:v>60.2</c:v>
                </c:pt>
                <c:pt idx="2">
                  <c:v>66.599999999999994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CD-43B2-8301-50F870DCC9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Parents MS</c:v>
                </c:pt>
              </c:strCache>
            </c:strRef>
          </c:tx>
          <c:spPr>
            <a:solidFill>
              <a:srgbClr val="0FC2E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Marijuana</c:v>
                </c:pt>
                <c:pt idx="1">
                  <c:v>Alcohol</c:v>
                </c:pt>
                <c:pt idx="2">
                  <c:v>Vaping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>
                  <c:v>68.599999999999994</c:v>
                </c:pt>
                <c:pt idx="1">
                  <c:v>54.9</c:v>
                </c:pt>
                <c:pt idx="2">
                  <c:v>66.599999999999994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CD-43B2-8301-50F870DCC9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HS 9-12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Marijuana</c:v>
                </c:pt>
                <c:pt idx="1">
                  <c:v>Alcohol</c:v>
                </c:pt>
                <c:pt idx="2">
                  <c:v>Vaping</c:v>
                </c:pt>
              </c:strCache>
            </c:strRef>
          </c:cat>
          <c:val>
            <c:numRef>
              <c:f>Sheet1!$D$2:$D$4</c:f>
              <c:numCache>
                <c:formatCode>0</c:formatCode>
                <c:ptCount val="3"/>
                <c:pt idx="0">
                  <c:v>43.2</c:v>
                </c:pt>
                <c:pt idx="1">
                  <c:v>70.5</c:v>
                </c:pt>
                <c:pt idx="2">
                  <c:v>71.8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CD-43B2-8301-50F870DCC9D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Parents HS</c:v>
                </c:pt>
              </c:strCache>
            </c:strRef>
          </c:tx>
          <c:spPr>
            <a:solidFill>
              <a:srgbClr val="FFC90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Marijuana</c:v>
                </c:pt>
                <c:pt idx="1">
                  <c:v>Alcohol</c:v>
                </c:pt>
                <c:pt idx="2">
                  <c:v>Vaping</c:v>
                </c:pt>
              </c:strCache>
            </c:strRef>
          </c:cat>
          <c:val>
            <c:numRef>
              <c:f>Sheet1!$E$2:$E$4</c:f>
              <c:numCache>
                <c:formatCode>0</c:formatCode>
                <c:ptCount val="3"/>
                <c:pt idx="0">
                  <c:v>73.5</c:v>
                </c:pt>
                <c:pt idx="1">
                  <c:v>75</c:v>
                </c:pt>
                <c:pt idx="2">
                  <c:v>85.9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CD-43B2-8301-50F870DCC9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26602383"/>
        <c:axId val="1526606543"/>
      </c:barChart>
      <c:catAx>
        <c:axId val="1526602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6606543"/>
        <c:crosses val="autoZero"/>
        <c:auto val="1"/>
        <c:lblAlgn val="ctr"/>
        <c:lblOffset val="100"/>
        <c:noMultiLvlLbl val="0"/>
      </c:catAx>
      <c:valAx>
        <c:axId val="1526606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66023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Cigarettes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Cigarettes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04-4886-B30A-A2E20A58B9D2}"/>
              </c:ext>
            </c:extLst>
          </c:dPt>
          <c:dPt>
            <c:idx val="1"/>
            <c:bubble3D val="0"/>
            <c:spPr>
              <a:solidFill>
                <a:srgbClr val="FFC9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04-4886-B30A-A2E20A58B9D2}"/>
              </c:ext>
            </c:extLst>
          </c:dPt>
          <c:dPt>
            <c:idx val="2"/>
            <c:bubble3D val="0"/>
            <c:spPr>
              <a:solidFill>
                <a:srgbClr val="0FC2E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C04-4886-B30A-A2E20A58B9D2}"/>
              </c:ext>
            </c:extLst>
          </c:dPt>
          <c:dPt>
            <c:idx val="3"/>
            <c:bubble3D val="0"/>
            <c:spPr>
              <a:solidFill>
                <a:srgbClr val="282B7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C04-4886-B30A-A2E20A58B9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1">
                  <c:v>Under 14</c:v>
                </c:pt>
                <c:pt idx="2">
                  <c:v>14-15</c:v>
                </c:pt>
                <c:pt idx="3">
                  <c:v>16+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1">
                  <c:v>43.5</c:v>
                </c:pt>
                <c:pt idx="2">
                  <c:v>30.4</c:v>
                </c:pt>
                <c:pt idx="3">
                  <c:v>26.1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E3-41F5-A341-2FD2D09554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Marijuana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Marijuana</c:v>
                </c:pt>
              </c:strCache>
            </c:strRef>
          </c:tx>
          <c:dPt>
            <c:idx val="0"/>
            <c:bubble3D val="0"/>
            <c:spPr>
              <a:solidFill>
                <a:srgbClr val="FFC9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3B-4C5B-9ED6-5FBB06BD5D3C}"/>
              </c:ext>
            </c:extLst>
          </c:dPt>
          <c:dPt>
            <c:idx val="1"/>
            <c:bubble3D val="0"/>
            <c:spPr>
              <a:solidFill>
                <a:srgbClr val="0FC2E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3B-4C5B-9ED6-5FBB06BD5D3C}"/>
              </c:ext>
            </c:extLst>
          </c:dPt>
          <c:dPt>
            <c:idx val="2"/>
            <c:bubble3D val="0"/>
            <c:spPr>
              <a:solidFill>
                <a:srgbClr val="282B7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B3B-4C5B-9ED6-5FBB06BD5D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B3B-4C5B-9ED6-5FBB06BD5D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Under 14</c:v>
                </c:pt>
                <c:pt idx="1">
                  <c:v>14-15</c:v>
                </c:pt>
                <c:pt idx="2">
                  <c:v>16+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30.8</c:v>
                </c:pt>
                <c:pt idx="1">
                  <c:v>47.1</c:v>
                </c:pt>
                <c:pt idx="2">
                  <c:v>22.1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52-4774-BEBF-DA89F337CD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Alcohol</a:t>
            </a:r>
          </a:p>
        </c:rich>
      </c:tx>
      <c:layout>
        <c:manualLayout>
          <c:xMode val="edge"/>
          <c:yMode val="edge"/>
          <c:x val="0.40104050782784029"/>
          <c:y val="2.65867250597677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Alcohol</c:v>
                </c:pt>
              </c:strCache>
            </c:strRef>
          </c:tx>
          <c:dPt>
            <c:idx val="0"/>
            <c:bubble3D val="0"/>
            <c:spPr>
              <a:solidFill>
                <a:srgbClr val="FFC9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E6-43BC-8BC4-88DF4DE52A87}"/>
              </c:ext>
            </c:extLst>
          </c:dPt>
          <c:dPt>
            <c:idx val="1"/>
            <c:bubble3D val="0"/>
            <c:spPr>
              <a:solidFill>
                <a:srgbClr val="0FC2E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E6-43BC-8BC4-88DF4DE52A87}"/>
              </c:ext>
            </c:extLst>
          </c:dPt>
          <c:dPt>
            <c:idx val="2"/>
            <c:bubble3D val="0"/>
            <c:spPr>
              <a:solidFill>
                <a:srgbClr val="282B7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E6-43BC-8BC4-88DF4DE52A8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Under 14</c:v>
                </c:pt>
                <c:pt idx="1">
                  <c:v>14-15</c:v>
                </c:pt>
                <c:pt idx="2">
                  <c:v>16+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32.6</c:v>
                </c:pt>
                <c:pt idx="1">
                  <c:v>41.1</c:v>
                </c:pt>
                <c:pt idx="2">
                  <c:v>26.3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58-4CF3-8BEC-D5ABE6F7BC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Youth Perceptions of Parental Disapproval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MS 6-8</c:v>
                </c:pt>
              </c:strCache>
            </c:strRef>
          </c:tx>
          <c:spPr>
            <a:solidFill>
              <a:srgbClr val="282B7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Marijuana</c:v>
                </c:pt>
                <c:pt idx="1">
                  <c:v>Alcohol</c:v>
                </c:pt>
                <c:pt idx="2">
                  <c:v>E-Cigs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97.3</c:v>
                </c:pt>
                <c:pt idx="1">
                  <c:v>96.3</c:v>
                </c:pt>
                <c:pt idx="2">
                  <c:v>97.9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BE-459D-9321-70BF05A9CB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Parents MS</c:v>
                </c:pt>
              </c:strCache>
            </c:strRef>
          </c:tx>
          <c:spPr>
            <a:solidFill>
              <a:srgbClr val="0FC2E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Marijuana</c:v>
                </c:pt>
                <c:pt idx="1">
                  <c:v>Alcohol</c:v>
                </c:pt>
                <c:pt idx="2">
                  <c:v>E-Cigs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>
                  <c:v>92.2</c:v>
                </c:pt>
                <c:pt idx="1">
                  <c:v>94.1</c:v>
                </c:pt>
                <c:pt idx="2">
                  <c:v>92.2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BE-459D-9321-70BF05A9CBB1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HS 9-12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Marijuana</c:v>
                </c:pt>
                <c:pt idx="1">
                  <c:v>Alcohol</c:v>
                </c:pt>
                <c:pt idx="2">
                  <c:v>E-Cigs</c:v>
                </c:pt>
              </c:strCache>
            </c:strRef>
          </c:cat>
          <c:val>
            <c:numRef>
              <c:f>Sheet1!$E$2:$E$4</c:f>
              <c:numCache>
                <c:formatCode>0</c:formatCode>
                <c:ptCount val="3"/>
                <c:pt idx="0">
                  <c:v>87.8</c:v>
                </c:pt>
                <c:pt idx="1">
                  <c:v>92.2</c:v>
                </c:pt>
                <c:pt idx="2">
                  <c:v>92.7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BE-459D-9321-70BF05A9CBB1}"/>
            </c:ext>
          </c:extLst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Parents HS</c:v>
                </c:pt>
              </c:strCache>
            </c:strRef>
          </c:tx>
          <c:spPr>
            <a:solidFill>
              <a:srgbClr val="FFC90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Marijuana</c:v>
                </c:pt>
                <c:pt idx="1">
                  <c:v>Alcohol</c:v>
                </c:pt>
                <c:pt idx="2">
                  <c:v>E-Cigs</c:v>
                </c:pt>
              </c:strCache>
            </c:strRef>
          </c:cat>
          <c:val>
            <c:numRef>
              <c:f>Sheet1!$F$2:$F$4</c:f>
              <c:numCache>
                <c:formatCode>0</c:formatCode>
                <c:ptCount val="3"/>
                <c:pt idx="0">
                  <c:v>89.1</c:v>
                </c:pt>
                <c:pt idx="1">
                  <c:v>95.3</c:v>
                </c:pt>
                <c:pt idx="2">
                  <c:v>96.9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BE-459D-9321-70BF05A9CB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5304959"/>
        <c:axId val="1375305375"/>
      </c:barChart>
      <c:catAx>
        <c:axId val="1375304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5305375"/>
        <c:crosses val="autoZero"/>
        <c:auto val="1"/>
        <c:lblAlgn val="ctr"/>
        <c:lblOffset val="100"/>
        <c:noMultiLvlLbl val="0"/>
      </c:catAx>
      <c:valAx>
        <c:axId val="1375305375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5304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51EEF-8860-5D4E-AA01-1944FF65A6C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FB2F4-795E-A046-8E88-80A15F844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FB2F4-795E-A046-8E88-80A15F8442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0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FB2F4-795E-A046-8E88-80A15F8442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9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EB68F-6F54-A2F9-6DF9-7FA7A7E5C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221B3-114A-42EC-B1C4-A96800155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55DDE-7D71-A2DC-C0CE-F592D374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F0B5-CFD7-49DC-87FF-EEB1E822EBE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4550E-A23E-444A-DB32-24985E78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AE7D-2E19-6EEC-98DD-57878AF37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3AC-A32E-4E75-94D3-56DEFBCAF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27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87B8A-BD78-18B2-850F-7E4FB8751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13EF1-47F5-E3BF-2DC6-CF57CBA69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6ABF7-1FB7-470D-594A-53478A42D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F0B5-CFD7-49DC-87FF-EEB1E822EBE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9F577-25FE-203D-6F74-99DC3B217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14180-C700-90E1-B358-B45480FEA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3AC-A32E-4E75-94D3-56DEFBCAF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54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5AC729-9557-9BCC-CEF6-EF6F23CDC8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A1850C-5DF6-F55B-A3B8-B543D9352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FEC32-747C-4FD4-CE6A-1ED611199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F0B5-CFD7-49DC-87FF-EEB1E822EBE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3133E-F69E-E994-0321-138A30CF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2A403-C57C-8678-5168-131CA1B2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3AC-A32E-4E75-94D3-56DEFBCAF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78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(OD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erson, indoor, window&#10;&#10;Description automatically generated">
            <a:extLst>
              <a:ext uri="{FF2B5EF4-FFF2-40B4-BE49-F238E27FC236}">
                <a16:creationId xmlns:a16="http://schemas.microsoft.com/office/drawing/2014/main" id="{7EBE0D32-A066-F247-BF8C-8714FF817A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677"/>
          <a:stretch/>
        </p:blipFill>
        <p:spPr>
          <a:xfrm>
            <a:off x="-7604" y="1"/>
            <a:ext cx="1219960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0C1CE3-57EE-1C4C-B93F-2029C5D6330B}"/>
              </a:ext>
            </a:extLst>
          </p:cNvPr>
          <p:cNvSpPr/>
          <p:nvPr userDrawn="1"/>
        </p:nvSpPr>
        <p:spPr>
          <a:xfrm>
            <a:off x="0" y="-18340"/>
            <a:ext cx="12192000" cy="6862749"/>
          </a:xfrm>
          <a:prstGeom prst="rect">
            <a:avLst/>
          </a:prstGeom>
          <a:solidFill>
            <a:srgbClr val="282B73">
              <a:alpha val="703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9C885D-512C-8146-BD78-DE647F5AAB51}"/>
              </a:ext>
            </a:extLst>
          </p:cNvPr>
          <p:cNvSpPr/>
          <p:nvPr userDrawn="1"/>
        </p:nvSpPr>
        <p:spPr>
          <a:xfrm>
            <a:off x="10641922" y="1150309"/>
            <a:ext cx="4557381" cy="45573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ED179C4-08F3-FC47-9C80-7E7B3C4F8DF1}"/>
              </a:ext>
            </a:extLst>
          </p:cNvPr>
          <p:cNvSpPr/>
          <p:nvPr userDrawn="1"/>
        </p:nvSpPr>
        <p:spPr>
          <a:xfrm>
            <a:off x="1076469" y="-1141555"/>
            <a:ext cx="2480307" cy="248030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BC8E84-5246-0640-A688-E23B19E63DFA}"/>
              </a:ext>
            </a:extLst>
          </p:cNvPr>
          <p:cNvSpPr txBox="1"/>
          <p:nvPr userDrawn="1"/>
        </p:nvSpPr>
        <p:spPr>
          <a:xfrm>
            <a:off x="1460932" y="3953364"/>
            <a:ext cx="5770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ibson SemBd" pitchFamily="2" charset="77"/>
              </a:rPr>
              <a:t>Perception</a:t>
            </a:r>
          </a:p>
          <a:p>
            <a:r>
              <a:rPr lang="en-US" sz="4800" b="1" dirty="0">
                <a:solidFill>
                  <a:schemeClr val="bg1"/>
                </a:solidFill>
                <a:latin typeface="Gibson SemBd" pitchFamily="2" charset="77"/>
              </a:rPr>
              <a:t>Of</a:t>
            </a:r>
          </a:p>
          <a:p>
            <a:r>
              <a:rPr lang="en-US" sz="4800" b="1" dirty="0">
                <a:solidFill>
                  <a:schemeClr val="bg1"/>
                </a:solidFill>
                <a:latin typeface="Gibson SemBd" pitchFamily="2" charset="77"/>
              </a:rPr>
              <a:t>Harm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8EA75E-27AC-A141-9C8A-E8DDE0605D7E}"/>
              </a:ext>
            </a:extLst>
          </p:cNvPr>
          <p:cNvSpPr txBox="1"/>
          <p:nvPr userDrawn="1"/>
        </p:nvSpPr>
        <p:spPr>
          <a:xfrm>
            <a:off x="1460932" y="3413035"/>
            <a:ext cx="480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ibson SemBd" pitchFamily="2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84598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(OD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erson, indoor, window&#10;&#10;Description automatically generated">
            <a:extLst>
              <a:ext uri="{FF2B5EF4-FFF2-40B4-BE49-F238E27FC236}">
                <a16:creationId xmlns:a16="http://schemas.microsoft.com/office/drawing/2014/main" id="{7EBE0D32-A066-F247-BF8C-8714FF817A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677"/>
          <a:stretch/>
        </p:blipFill>
        <p:spPr>
          <a:xfrm>
            <a:off x="-7604" y="1"/>
            <a:ext cx="1219960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0C1CE3-57EE-1C4C-B93F-2029C5D6330B}"/>
              </a:ext>
            </a:extLst>
          </p:cNvPr>
          <p:cNvSpPr/>
          <p:nvPr userDrawn="1"/>
        </p:nvSpPr>
        <p:spPr>
          <a:xfrm>
            <a:off x="0" y="-18340"/>
            <a:ext cx="12192000" cy="6862749"/>
          </a:xfrm>
          <a:prstGeom prst="rect">
            <a:avLst/>
          </a:prstGeom>
          <a:solidFill>
            <a:srgbClr val="282B73">
              <a:alpha val="703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9C885D-512C-8146-BD78-DE647F5AAB51}"/>
              </a:ext>
            </a:extLst>
          </p:cNvPr>
          <p:cNvSpPr/>
          <p:nvPr userDrawn="1"/>
        </p:nvSpPr>
        <p:spPr>
          <a:xfrm>
            <a:off x="10641922" y="1150309"/>
            <a:ext cx="4557381" cy="45573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ED179C4-08F3-FC47-9C80-7E7B3C4F8DF1}"/>
              </a:ext>
            </a:extLst>
          </p:cNvPr>
          <p:cNvSpPr/>
          <p:nvPr userDrawn="1"/>
        </p:nvSpPr>
        <p:spPr>
          <a:xfrm>
            <a:off x="1076469" y="-1141555"/>
            <a:ext cx="2480307" cy="248030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BC8E84-5246-0640-A688-E23B19E63DFA}"/>
              </a:ext>
            </a:extLst>
          </p:cNvPr>
          <p:cNvSpPr txBox="1"/>
          <p:nvPr userDrawn="1"/>
        </p:nvSpPr>
        <p:spPr>
          <a:xfrm>
            <a:off x="1460932" y="3953364"/>
            <a:ext cx="5770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ibson SemBd" pitchFamily="2" charset="77"/>
              </a:rPr>
              <a:t>Clear</a:t>
            </a:r>
          </a:p>
          <a:p>
            <a:r>
              <a:rPr lang="en-US" sz="4800" b="1" dirty="0">
                <a:solidFill>
                  <a:schemeClr val="bg1"/>
                </a:solidFill>
                <a:latin typeface="Gibson SemBd" pitchFamily="2" charset="77"/>
              </a:rPr>
              <a:t>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8EA75E-27AC-A141-9C8A-E8DDE0605D7E}"/>
              </a:ext>
            </a:extLst>
          </p:cNvPr>
          <p:cNvSpPr txBox="1"/>
          <p:nvPr userDrawn="1"/>
        </p:nvSpPr>
        <p:spPr>
          <a:xfrm>
            <a:off x="1460932" y="3413035"/>
            <a:ext cx="480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ibson SemBd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68790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e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7548BA85-F74F-D94C-9085-2CA3CDDA9B73}"/>
              </a:ext>
            </a:extLst>
          </p:cNvPr>
          <p:cNvSpPr txBox="1">
            <a:spLocks/>
          </p:cNvSpPr>
          <p:nvPr userDrawn="1"/>
        </p:nvSpPr>
        <p:spPr>
          <a:xfrm>
            <a:off x="2343950" y="1214228"/>
            <a:ext cx="4830985" cy="41224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2E5E"/>
                </a:solidFill>
                <a:latin typeface="Arboria Bold" panose="02000000000000000000" pitchFamily="2" charset="77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3200" b="0" dirty="0">
                <a:solidFill>
                  <a:srgbClr val="0FC2E4"/>
                </a:solidFill>
                <a:latin typeface="Gibson Medium" pitchFamily="2" charset="77"/>
              </a:rPr>
              <a:t>Perception of Harm</a:t>
            </a:r>
            <a:endParaRPr lang="en-US" sz="3200" b="0" dirty="0">
              <a:solidFill>
                <a:srgbClr val="818181"/>
              </a:solidFill>
              <a:latin typeface="Gibson" pitchFamily="2" charset="77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3200" b="0" dirty="0">
                <a:solidFill>
                  <a:srgbClr val="0FC2E4"/>
                </a:solidFill>
                <a:latin typeface="Gibson Medium" pitchFamily="2" charset="77"/>
              </a:rPr>
              <a:t>Age of Initiation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3200" b="0" dirty="0">
                <a:solidFill>
                  <a:srgbClr val="0FC2E4"/>
                </a:solidFill>
                <a:latin typeface="Gibson Medium" pitchFamily="2" charset="77"/>
              </a:rPr>
              <a:t>Setting Clear Rules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3200" b="0" dirty="0">
                <a:solidFill>
                  <a:srgbClr val="0FC2E4"/>
                </a:solidFill>
                <a:latin typeface="Gibson Medium" pitchFamily="2" charset="77"/>
              </a:rPr>
              <a:t>Perception of Disapproval</a:t>
            </a:r>
            <a:endParaRPr lang="en-US" sz="3200" b="0" dirty="0">
              <a:solidFill>
                <a:srgbClr val="282B73"/>
              </a:solidFill>
              <a:latin typeface="Gibson" pitchFamily="2" charset="77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dirty="0">
                <a:solidFill>
                  <a:srgbClr val="282B73"/>
                </a:solidFill>
                <a:latin typeface="Gibson" pitchFamily="2" charset="77"/>
              </a:rPr>
              <a:t>Parental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dirty="0">
                <a:solidFill>
                  <a:srgbClr val="282B73"/>
                </a:solidFill>
                <a:latin typeface="Gibson" pitchFamily="2" charset="77"/>
              </a:rPr>
              <a:t>Peer</a:t>
            </a:r>
            <a:endParaRPr lang="en-US" sz="2400" b="0" dirty="0">
              <a:solidFill>
                <a:srgbClr val="282B73"/>
              </a:solidFill>
              <a:latin typeface="Gibson Medium" pitchFamily="2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AC7373F-ECE0-8840-925E-E2AB329E0E31}"/>
              </a:ext>
            </a:extLst>
          </p:cNvPr>
          <p:cNvSpPr/>
          <p:nvPr userDrawn="1"/>
        </p:nvSpPr>
        <p:spPr>
          <a:xfrm>
            <a:off x="6728914" y="4539419"/>
            <a:ext cx="4637161" cy="4637161"/>
          </a:xfrm>
          <a:prstGeom prst="ellipse">
            <a:avLst/>
          </a:prstGeom>
          <a:solidFill>
            <a:srgbClr val="FF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8FE3617-1411-2D49-A35C-2CCA22F89DF5}"/>
              </a:ext>
            </a:extLst>
          </p:cNvPr>
          <p:cNvSpPr/>
          <p:nvPr userDrawn="1"/>
        </p:nvSpPr>
        <p:spPr>
          <a:xfrm>
            <a:off x="11111422" y="2274201"/>
            <a:ext cx="2161156" cy="2161156"/>
          </a:xfrm>
          <a:prstGeom prst="ellipse">
            <a:avLst/>
          </a:prstGeom>
          <a:solidFill>
            <a:srgbClr val="282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21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(EVE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5C22102-8B2C-E245-BC97-8A78A20B0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8" r="932" b="16682"/>
          <a:stretch/>
        </p:blipFill>
        <p:spPr>
          <a:xfrm>
            <a:off x="-15208" y="0"/>
            <a:ext cx="12207208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6F641C-6023-4142-B611-D928951CAF6A}"/>
              </a:ext>
            </a:extLst>
          </p:cNvPr>
          <p:cNvSpPr/>
          <p:nvPr userDrawn="1"/>
        </p:nvSpPr>
        <p:spPr>
          <a:xfrm>
            <a:off x="0" y="0"/>
            <a:ext cx="12207208" cy="6857998"/>
          </a:xfrm>
          <a:prstGeom prst="rect">
            <a:avLst/>
          </a:prstGeom>
          <a:solidFill>
            <a:srgbClr val="0FC2E4">
              <a:alpha val="703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EB879BA-6FD3-2A43-9AEB-14079CFFCF9E}"/>
              </a:ext>
            </a:extLst>
          </p:cNvPr>
          <p:cNvSpPr/>
          <p:nvPr userDrawn="1"/>
        </p:nvSpPr>
        <p:spPr>
          <a:xfrm>
            <a:off x="-1255362" y="1506637"/>
            <a:ext cx="2480307" cy="248030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9F0D70-5511-0840-92C6-0B4DB1558E65}"/>
              </a:ext>
            </a:extLst>
          </p:cNvPr>
          <p:cNvSpPr/>
          <p:nvPr userDrawn="1"/>
        </p:nvSpPr>
        <p:spPr>
          <a:xfrm>
            <a:off x="7034648" y="4579308"/>
            <a:ext cx="4557381" cy="45573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B5E33-B3A4-6242-8630-A414BF9FFD1E}"/>
              </a:ext>
            </a:extLst>
          </p:cNvPr>
          <p:cNvSpPr txBox="1"/>
          <p:nvPr userDrawn="1"/>
        </p:nvSpPr>
        <p:spPr>
          <a:xfrm>
            <a:off x="7144722" y="1451823"/>
            <a:ext cx="4447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ibson SemBd" pitchFamily="2" charset="77"/>
              </a:rPr>
              <a:t>Age of Initiation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A66B5-A512-6542-B920-EFC97152AF4B}"/>
              </a:ext>
            </a:extLst>
          </p:cNvPr>
          <p:cNvSpPr txBox="1"/>
          <p:nvPr userDrawn="1"/>
        </p:nvSpPr>
        <p:spPr>
          <a:xfrm>
            <a:off x="7144722" y="911494"/>
            <a:ext cx="480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ibson SemBd" pitchFamily="2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57741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(EVE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5C22102-8B2C-E245-BC97-8A78A20B0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8" r="932" b="16682"/>
          <a:stretch/>
        </p:blipFill>
        <p:spPr>
          <a:xfrm>
            <a:off x="-15208" y="0"/>
            <a:ext cx="12207208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6F641C-6023-4142-B611-D928951CAF6A}"/>
              </a:ext>
            </a:extLst>
          </p:cNvPr>
          <p:cNvSpPr/>
          <p:nvPr userDrawn="1"/>
        </p:nvSpPr>
        <p:spPr>
          <a:xfrm>
            <a:off x="0" y="0"/>
            <a:ext cx="12207208" cy="6857998"/>
          </a:xfrm>
          <a:prstGeom prst="rect">
            <a:avLst/>
          </a:prstGeom>
          <a:solidFill>
            <a:srgbClr val="0FC2E4">
              <a:alpha val="703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EB879BA-6FD3-2A43-9AEB-14079CFFCF9E}"/>
              </a:ext>
            </a:extLst>
          </p:cNvPr>
          <p:cNvSpPr/>
          <p:nvPr userDrawn="1"/>
        </p:nvSpPr>
        <p:spPr>
          <a:xfrm>
            <a:off x="-1255362" y="1506637"/>
            <a:ext cx="2480307" cy="248030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9F0D70-5511-0840-92C6-0B4DB1558E65}"/>
              </a:ext>
            </a:extLst>
          </p:cNvPr>
          <p:cNvSpPr/>
          <p:nvPr userDrawn="1"/>
        </p:nvSpPr>
        <p:spPr>
          <a:xfrm>
            <a:off x="7034648" y="4579308"/>
            <a:ext cx="4557381" cy="45573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B5E33-B3A4-6242-8630-A414BF9FFD1E}"/>
              </a:ext>
            </a:extLst>
          </p:cNvPr>
          <p:cNvSpPr txBox="1"/>
          <p:nvPr userDrawn="1"/>
        </p:nvSpPr>
        <p:spPr>
          <a:xfrm>
            <a:off x="7144722" y="1451823"/>
            <a:ext cx="44473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ibson SemBd" pitchFamily="2" charset="77"/>
              </a:rPr>
              <a:t>Perception</a:t>
            </a:r>
          </a:p>
          <a:p>
            <a:r>
              <a:rPr lang="en-US" sz="4800" b="1" dirty="0">
                <a:solidFill>
                  <a:schemeClr val="bg1"/>
                </a:solidFill>
                <a:latin typeface="Gibson SemBd" pitchFamily="2" charset="77"/>
              </a:rPr>
              <a:t>Of</a:t>
            </a:r>
          </a:p>
          <a:p>
            <a:r>
              <a:rPr lang="en-US" sz="4800" b="1" dirty="0">
                <a:solidFill>
                  <a:schemeClr val="bg1"/>
                </a:solidFill>
                <a:latin typeface="Gibson SemBd" pitchFamily="2" charset="77"/>
              </a:rPr>
              <a:t>Disapproval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A66B5-A512-6542-B920-EFC97152AF4B}"/>
              </a:ext>
            </a:extLst>
          </p:cNvPr>
          <p:cNvSpPr txBox="1"/>
          <p:nvPr userDrawn="1"/>
        </p:nvSpPr>
        <p:spPr>
          <a:xfrm>
            <a:off x="7144722" y="911494"/>
            <a:ext cx="480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ibson SemBd" pitchFamily="2" charset="77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7266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07375-2BA2-E549-734D-25BE2C927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247BB-3ACA-AAD2-31E7-54EDCCDBD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FE959-B0E9-DA62-744C-FE9A7B02A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F0B5-CFD7-49DC-87FF-EEB1E822EBE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7D8E7-2761-D667-BC6F-6CD19BF0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D7DC2-185D-30AB-9333-0F474BDE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3AC-A32E-4E75-94D3-56DEFBCAF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0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7D17D-52B1-3C15-5216-BA09E4A4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32D5E-6DA1-9B1E-1EA7-804CF1A6C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78280-D9F1-0668-6A94-630DB22C5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F0B5-CFD7-49DC-87FF-EEB1E822EBE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1A7A2-EC5F-90E8-1AAC-510001591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3A664-F91A-D043-A115-D33A0DBA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3AC-A32E-4E75-94D3-56DEFBCAF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6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E4D9-9AFC-94BD-AA65-915F5112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F5017-E4D9-950B-FE48-10C6EEDD7D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29A2C-EF7D-DDE8-9BBA-EB5110886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2B9554-2294-9B0D-1E01-2F2D4C530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F0B5-CFD7-49DC-87FF-EEB1E822EBE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7E5E6-ED48-6EED-55C9-417056EB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1D18D-E5A0-6446-5E06-78106BC3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3AC-A32E-4E75-94D3-56DEFBCAF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2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3F99E-E33E-78CC-3A28-5E7FB69FB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30F6-2207-F41C-7F2F-92BDBACBC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69F70-F63A-C04B-E37D-E388B88A7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2F48E1-65A7-3C33-F610-FECB77A465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46C492-6D56-E5D1-F60E-0F84B1346C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78E2C-C8DB-29EB-0F8C-56C5FAC93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F0B5-CFD7-49DC-87FF-EEB1E822EBE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41D1C5-BA91-A0B7-2C19-B5E6055F1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F8DAB7-91ED-30FD-33E9-8C4FF0835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3AC-A32E-4E75-94D3-56DEFBCAF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8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9FF0A-B2C8-A9BF-A195-D2827957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90F206-3E13-59AA-3CBA-A54FC58D2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F0B5-CFD7-49DC-87FF-EEB1E822EBE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66F882-00C0-2E35-E3F2-DECE49829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7BDE9-1A5D-15C2-09FF-94347EB8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3AC-A32E-4E75-94D3-56DEFBCAF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4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8ED88D-328D-318D-503E-C43588D5B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F0B5-CFD7-49DC-87FF-EEB1E822EBEA}" type="datetimeFigureOut">
              <a:rPr lang="en-US" smtClean="0"/>
              <a:pPr/>
              <a:t>10/11/2022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452A43-D0DF-9FF6-9911-AFBFAB069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C774A-9B9B-EE12-7695-BA832268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3AC-A32E-4E75-94D3-56DEFBCAF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87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C779-9955-DB39-2C5F-EE006D018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CA587-1F6B-F892-5386-EAFDCC76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4731D-14BF-F9E1-0DAB-717DBD5C7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ECF0D-82FC-1849-3CD7-32EF5CDE8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F0B5-CFD7-49DC-87FF-EEB1E822EBE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09DB3-C118-226C-F35A-4CFD08CEB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6ACFB-4C30-D0A6-0CBB-EF3D4065C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3AC-A32E-4E75-94D3-56DEFBCAF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49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5C353-F9B6-419F-1323-44013B2DF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1C11B7-B0D6-420E-541B-DDC3966B35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6C51F-7938-5CA5-1533-1D195E739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574F8-B29E-37A9-75CE-BA3C5440B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F0B5-CFD7-49DC-87FF-EEB1E822EBE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31BB2-45B4-56C7-AFBB-A0B1380C0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BE061-C53D-41CE-BCA3-B314162E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453AC-A32E-4E75-94D3-56DEFBCAF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16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765405-0D0F-B443-C377-08FF044D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BAB0D-83AD-D1B8-6310-C099DAD1F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17D8C-0EF9-FFF6-37E8-CDBAD47D9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EF0B5-CFD7-49DC-87FF-EEB1E822EBE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CF89-AFEF-4077-53C2-D6F20F371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36189-A08B-B3E7-8A26-682331FED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453AC-A32E-4E75-94D3-56DEFBCAF8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02458407-11FD-74A1-E721-BE1B2560933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09502" y="6184231"/>
            <a:ext cx="406171" cy="426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210CF2-0E21-E014-60DE-B683D4B4BAD6}"/>
              </a:ext>
            </a:extLst>
          </p:cNvPr>
          <p:cNvSpPr txBox="1"/>
          <p:nvPr userDrawn="1"/>
        </p:nvSpPr>
        <p:spPr>
          <a:xfrm>
            <a:off x="176562" y="485912"/>
            <a:ext cx="551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F85887B-1EE6-9B45-8A90-8BF350C3C2C9}" type="slidenum">
              <a:rPr lang="en-US" sz="1200" b="1" smtClean="0">
                <a:solidFill>
                  <a:srgbClr val="282B73"/>
                </a:solidFill>
                <a:latin typeface="Gibson SemBd" pitchFamily="2" charset="77"/>
              </a:rPr>
              <a:t>‹#›</a:t>
            </a:fld>
            <a:endParaRPr lang="en-US" sz="1200" b="1" dirty="0">
              <a:solidFill>
                <a:srgbClr val="282B73"/>
              </a:solidFill>
              <a:latin typeface="Gibson SemBd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02D435-1FB5-014A-07DE-DCFF646E6D2E}"/>
              </a:ext>
            </a:extLst>
          </p:cNvPr>
          <p:cNvSpPr txBox="1"/>
          <p:nvPr userDrawn="1"/>
        </p:nvSpPr>
        <p:spPr>
          <a:xfrm rot="16200000">
            <a:off x="-2186867" y="3311282"/>
            <a:ext cx="5278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82B73"/>
                </a:solidFill>
                <a:latin typeface="Gibson Book" pitchFamily="2" charset="77"/>
              </a:rPr>
              <a:t>Colchester Youth First Coalition Community Conversation October 11</a:t>
            </a:r>
            <a:r>
              <a:rPr lang="en-US" sz="1200" baseline="30000" dirty="0">
                <a:solidFill>
                  <a:srgbClr val="282B73"/>
                </a:solidFill>
                <a:latin typeface="Gibson Book" pitchFamily="2" charset="77"/>
              </a:rPr>
              <a:t>th</a:t>
            </a:r>
            <a:r>
              <a:rPr lang="en-US" sz="1200" dirty="0">
                <a:solidFill>
                  <a:srgbClr val="282B73"/>
                </a:solidFill>
                <a:latin typeface="Gibson Book" pitchFamily="2" charset="77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201533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8" r:id="rId13"/>
    <p:sldLayoutId id="2147483706" r:id="rId14"/>
    <p:sldLayoutId id="2147483707" r:id="rId15"/>
    <p:sldLayoutId id="214748370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hyperlink" Target="mailto:youthservices@colchesterct.gov" TargetMode="External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074BC7E-BD6A-5248-8C1D-D41F7B67F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3733" y="2118438"/>
            <a:ext cx="2427312" cy="24273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BB21FA6-EF8C-B34E-B42F-2DA1BBB52D02}"/>
              </a:ext>
            </a:extLst>
          </p:cNvPr>
          <p:cNvSpPr/>
          <p:nvPr/>
        </p:nvSpPr>
        <p:spPr>
          <a:xfrm>
            <a:off x="-4933186" y="-3387084"/>
            <a:ext cx="13313664" cy="13313664"/>
          </a:xfrm>
          <a:prstGeom prst="ellipse">
            <a:avLst/>
          </a:prstGeom>
          <a:solidFill>
            <a:srgbClr val="0FC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4F4E94-67B7-B747-B4FC-36618944841A}"/>
              </a:ext>
            </a:extLst>
          </p:cNvPr>
          <p:cNvSpPr txBox="1"/>
          <p:nvPr/>
        </p:nvSpPr>
        <p:spPr>
          <a:xfrm>
            <a:off x="1257746" y="2392585"/>
            <a:ext cx="62208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Gibson SemBd" pitchFamily="2" charset="77"/>
              </a:rPr>
              <a:t>COMMUNITY</a:t>
            </a:r>
          </a:p>
          <a:p>
            <a:r>
              <a:rPr lang="en-US" sz="5400" b="1" dirty="0">
                <a:solidFill>
                  <a:schemeClr val="bg1"/>
                </a:solidFill>
                <a:latin typeface="Gibson SemBd" pitchFamily="2" charset="77"/>
              </a:rPr>
              <a:t>CONVERSATION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9F1496-5A65-8746-8493-2719D97C8BBA}"/>
              </a:ext>
            </a:extLst>
          </p:cNvPr>
          <p:cNvSpPr txBox="1"/>
          <p:nvPr/>
        </p:nvSpPr>
        <p:spPr>
          <a:xfrm>
            <a:off x="1257746" y="4146911"/>
            <a:ext cx="6220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2B73"/>
                </a:solidFill>
                <a:latin typeface="Gibson SemBd" pitchFamily="2" charset="77"/>
              </a:rPr>
              <a:t>HIGHLIGHTS FROM THE 2022 YOUTH &amp; COMMUNITY SURVEYS</a:t>
            </a:r>
          </a:p>
        </p:txBody>
      </p:sp>
    </p:spTree>
    <p:extLst>
      <p:ext uri="{BB962C8B-B14F-4D97-AF65-F5344CB8AC3E}">
        <p14:creationId xmlns:p14="http://schemas.microsoft.com/office/powerpoint/2010/main" val="1148164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F6538E-F3BD-7146-849D-6AECE2E5ECAF}"/>
              </a:ext>
            </a:extLst>
          </p:cNvPr>
          <p:cNvSpPr/>
          <p:nvPr/>
        </p:nvSpPr>
        <p:spPr>
          <a:xfrm flipH="1">
            <a:off x="4541546" y="-4749"/>
            <a:ext cx="4234869" cy="68627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F7BCDD9-C8F1-134D-8951-498C81124B61}"/>
              </a:ext>
            </a:extLst>
          </p:cNvPr>
          <p:cNvSpPr/>
          <p:nvPr/>
        </p:nvSpPr>
        <p:spPr>
          <a:xfrm>
            <a:off x="7983707" y="2030640"/>
            <a:ext cx="3146552" cy="31465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8811DA-B1BD-6F42-B8AD-F0EFCC63F535}"/>
              </a:ext>
            </a:extLst>
          </p:cNvPr>
          <p:cNvSpPr txBox="1"/>
          <p:nvPr/>
        </p:nvSpPr>
        <p:spPr>
          <a:xfrm>
            <a:off x="8120902" y="2953312"/>
            <a:ext cx="359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82B73"/>
                </a:solidFill>
                <a:latin typeface="Gibson SemBd" pitchFamily="2" charset="77"/>
              </a:rPr>
              <a:t>Talk. They Hear You.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AD2B2-34AA-1047-A4E0-6EB1C8D67B85}"/>
              </a:ext>
            </a:extLst>
          </p:cNvPr>
          <p:cNvSpPr txBox="1"/>
          <p:nvPr/>
        </p:nvSpPr>
        <p:spPr>
          <a:xfrm>
            <a:off x="1447152" y="1064759"/>
            <a:ext cx="29242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ibson" panose="02000000000000000000" pitchFamily="50" charset="0"/>
              </a:rPr>
              <a:t>Have frequent conversations with your child about the risks of underage substance use. 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Gibson" panose="02000000000000000000" pitchFamily="50" charset="0"/>
            </a:endParaRPr>
          </a:p>
          <a:p>
            <a:r>
              <a:rPr lang="en-US" b="1" dirty="0">
                <a:solidFill>
                  <a:srgbClr val="0FC2E4"/>
                </a:solidFill>
                <a:latin typeface="Gibson" panose="02000000000000000000" pitchFamily="50" charset="0"/>
              </a:rPr>
              <a:t>Help your child identify their own reasons not to use.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2">
                  <a:lumMod val="25000"/>
                </a:schemeClr>
              </a:solidFill>
              <a:latin typeface="Gibson" panose="02000000000000000000" pitchFamily="50" charset="0"/>
            </a:endParaRPr>
          </a:p>
          <a:p>
            <a:r>
              <a:rPr lang="en-US" b="1" dirty="0">
                <a:solidFill>
                  <a:srgbClr val="FFC901"/>
                </a:solidFill>
                <a:latin typeface="Gibson" panose="02000000000000000000" pitchFamily="50" charset="0"/>
              </a:rPr>
              <a:t>Discuss refusal skills: how your child can respond in social situations.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Gibson" panose="02000000000000000000" pitchFamily="50" charset="0"/>
            </a:endParaRPr>
          </a:p>
          <a:p>
            <a:r>
              <a:rPr lang="en-US" b="1" dirty="0">
                <a:solidFill>
                  <a:srgbClr val="3B3E77"/>
                </a:solidFill>
                <a:latin typeface="Gibson" panose="02000000000000000000" pitchFamily="50" charset="0"/>
              </a:rPr>
              <a:t>Be clear about your family’s rules and the consequences.</a:t>
            </a:r>
          </a:p>
          <a:p>
            <a:endParaRPr lang="en-US" dirty="0">
              <a:solidFill>
                <a:schemeClr val="bg2">
                  <a:lumMod val="75000"/>
                </a:schemeClr>
              </a:solidFill>
              <a:latin typeface="Futura PT Book" panose="020B05020202040203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B8B44C-876C-C1FA-A188-90F2D6B1C758}"/>
              </a:ext>
            </a:extLst>
          </p:cNvPr>
          <p:cNvSpPr txBox="1"/>
          <p:nvPr/>
        </p:nvSpPr>
        <p:spPr>
          <a:xfrm>
            <a:off x="8420175" y="3492723"/>
            <a:ext cx="299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Gibson" panose="02000000000000000000" pitchFamily="50" charset="0"/>
              </a:rPr>
              <a:t>www.samhsa.gov/talk-they-hear-you</a:t>
            </a:r>
          </a:p>
        </p:txBody>
      </p:sp>
      <p:pic>
        <p:nvPicPr>
          <p:cNvPr id="6" name="Picture 5" descr="family bonding in living room">
            <a:extLst>
              <a:ext uri="{FF2B5EF4-FFF2-40B4-BE49-F238E27FC236}">
                <a16:creationId xmlns:a16="http://schemas.microsoft.com/office/drawing/2014/main" id="{89CDDCAB-AD70-413C-D5CF-B8FE687AA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730" y="4364050"/>
            <a:ext cx="3502415" cy="2334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F39008-9D29-0C24-2794-BE7DEBFE29D6}"/>
              </a:ext>
            </a:extLst>
          </p:cNvPr>
          <p:cNvSpPr txBox="1"/>
          <p:nvPr/>
        </p:nvSpPr>
        <p:spPr>
          <a:xfrm>
            <a:off x="4829845" y="436484"/>
            <a:ext cx="351555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bson" panose="02000000000000000000" pitchFamily="50" charset="0"/>
              </a:rPr>
              <a:t>Top Reasons For Choosing NOT to Use</a:t>
            </a:r>
          </a:p>
          <a:p>
            <a:endParaRPr lang="en-US" b="1" dirty="0">
              <a:solidFill>
                <a:schemeClr val="accent1"/>
              </a:solidFill>
              <a:latin typeface="Gibson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Gibson" panose="02000000000000000000" pitchFamily="50" charset="0"/>
              </a:rPr>
              <a:t>I don’t approve of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Gibson" panose="02000000000000000000" pitchFamily="50" charset="0"/>
              </a:rPr>
              <a:t>My parents disapprove of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Gibson" panose="02000000000000000000" pitchFamily="50" charset="0"/>
              </a:rPr>
              <a:t>It doesn’t interest 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Gibson" panose="02000000000000000000" pitchFamily="50" charset="0"/>
              </a:rPr>
              <a:t>It might harm my physical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Gibson" panose="02000000000000000000" pitchFamily="50" charset="0"/>
              </a:rPr>
              <a:t>I don’t want to lose control of myself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Gibson" panose="02000000000000000000" pitchFamily="50" charset="0"/>
              </a:rPr>
              <a:t>It might interfere with my schoolwork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  <a:latin typeface="Gibson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00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613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D94945DC-49EB-164D-AEB7-A05DC9BBEACA}"/>
              </a:ext>
            </a:extLst>
          </p:cNvPr>
          <p:cNvSpPr/>
          <p:nvPr/>
        </p:nvSpPr>
        <p:spPr>
          <a:xfrm>
            <a:off x="6704288" y="884400"/>
            <a:ext cx="4622350" cy="4622350"/>
          </a:xfrm>
          <a:prstGeom prst="ellipse">
            <a:avLst/>
          </a:prstGeom>
          <a:solidFill>
            <a:srgbClr val="FF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What do you think?</a:t>
            </a:r>
          </a:p>
          <a:p>
            <a:endParaRPr lang="en-US" sz="2400" b="1" dirty="0">
              <a:solidFill>
                <a:srgbClr val="282B73"/>
              </a:solidFill>
              <a:latin typeface="Gibson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What do you think youth and parents said?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282B73"/>
              </a:solidFill>
              <a:latin typeface="Gibson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Were their answers different?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887D77-DDFE-1144-98CB-138AED182AC1}"/>
              </a:ext>
            </a:extLst>
          </p:cNvPr>
          <p:cNvSpPr txBox="1"/>
          <p:nvPr/>
        </p:nvSpPr>
        <p:spPr>
          <a:xfrm>
            <a:off x="2082444" y="1952440"/>
            <a:ext cx="3625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82B73"/>
                </a:solidFill>
                <a:latin typeface="Gibson SemBd" pitchFamily="2" charset="77"/>
              </a:rPr>
              <a:t>Clear Rules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A52596-60C7-E94D-8015-5B80FC86A637}"/>
              </a:ext>
            </a:extLst>
          </p:cNvPr>
          <p:cNvSpPr txBox="1"/>
          <p:nvPr/>
        </p:nvSpPr>
        <p:spPr>
          <a:xfrm>
            <a:off x="2082444" y="2983314"/>
            <a:ext cx="3625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FC2E4"/>
                </a:solidFill>
                <a:latin typeface="Futura PT Book" panose="020B0502020204020303" pitchFamily="34" charset="77"/>
              </a:rPr>
              <a:t>We asked youth if their parents have set clear rules about using various substances. </a:t>
            </a:r>
          </a:p>
          <a:p>
            <a:pPr>
              <a:lnSpc>
                <a:spcPct val="100000"/>
              </a:lnSpc>
            </a:pPr>
            <a:endParaRPr lang="en-US" b="1" dirty="0">
              <a:solidFill>
                <a:srgbClr val="0FC2E4"/>
              </a:solidFill>
              <a:latin typeface="Futura PT Book" panose="020B0502020204020303" pitchFamily="34" charset="77"/>
            </a:endParaRPr>
          </a:p>
          <a:p>
            <a:r>
              <a:rPr lang="en-US" b="1" dirty="0">
                <a:solidFill>
                  <a:srgbClr val="0FC2E4"/>
                </a:solidFill>
                <a:latin typeface="Futura PT Book" panose="020B0502020204020303" pitchFamily="34" charset="77"/>
              </a:rPr>
              <a:t>We asked parents if they have set clear rules for their children about using various substances.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E155D7-F471-9B49-883C-95A48DB7EB4D}"/>
              </a:ext>
            </a:extLst>
          </p:cNvPr>
          <p:cNvSpPr txBox="1"/>
          <p:nvPr/>
        </p:nvSpPr>
        <p:spPr>
          <a:xfrm>
            <a:off x="2097864" y="2537215"/>
            <a:ext cx="3625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282B73"/>
                </a:solidFill>
                <a:latin typeface="Gibson SemBd" pitchFamily="2" charset="77"/>
              </a:rPr>
              <a:t>YOUTH vs PARENTS </a:t>
            </a:r>
          </a:p>
        </p:txBody>
      </p:sp>
    </p:spTree>
    <p:extLst>
      <p:ext uri="{BB962C8B-B14F-4D97-AF65-F5344CB8AC3E}">
        <p14:creationId xmlns:p14="http://schemas.microsoft.com/office/powerpoint/2010/main" val="774626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5493B09B-C806-E745-99DF-8980EFB6713C}"/>
              </a:ext>
            </a:extLst>
          </p:cNvPr>
          <p:cNvSpPr txBox="1"/>
          <p:nvPr/>
        </p:nvSpPr>
        <p:spPr>
          <a:xfrm>
            <a:off x="8127552" y="0"/>
            <a:ext cx="4064448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Gibson" panose="02000000000000000000" pitchFamily="50" charset="0"/>
              </a:rPr>
              <a:t>Survey results show that almost all parents report that their family has clear rules discouraging substance use. 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bg2">
                  <a:lumMod val="75000"/>
                </a:schemeClr>
              </a:solidFill>
              <a:latin typeface="Gibson" panose="020000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82B73"/>
                </a:solidFill>
                <a:latin typeface="Gibson" panose="02000000000000000000" pitchFamily="50" charset="0"/>
              </a:rPr>
              <a:t>However, just about 6 out of 10 Middle School youth reported the same.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282B73"/>
              </a:solidFill>
              <a:latin typeface="Gibson" panose="020000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82B73"/>
                </a:solidFill>
                <a:latin typeface="Gibson" panose="02000000000000000000" pitchFamily="50" charset="0"/>
              </a:rPr>
              <a:t>But among High School youth, the number increases to 8 out of 10 youth reporting their family has clear rules.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282B73"/>
                </a:solidFill>
                <a:latin typeface="Gibson" panose="02000000000000000000" pitchFamily="50" charset="0"/>
              </a:rPr>
              <a:t> </a:t>
            </a:r>
            <a:endParaRPr lang="en-US" sz="2000" dirty="0">
              <a:solidFill>
                <a:srgbClr val="282B73"/>
              </a:solidFill>
              <a:latin typeface="Gibson" panose="020000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82B73"/>
                </a:solidFill>
                <a:latin typeface="Gibson" panose="02000000000000000000" pitchFamily="50" charset="0"/>
              </a:rPr>
              <a:t>Think back to the age that many youth report first  trying alcohol, marijuana and cigarettes- </a:t>
            </a:r>
            <a:r>
              <a:rPr lang="en-US" sz="2000" b="1" dirty="0">
                <a:solidFill>
                  <a:srgbClr val="282B73"/>
                </a:solidFill>
                <a:latin typeface="Gibson" panose="02000000000000000000" pitchFamily="50" charset="0"/>
              </a:rPr>
              <a:t>between 11 and 13 years old! 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282B73"/>
              </a:solidFill>
              <a:latin typeface="Gibson" panose="020000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282B73"/>
                </a:solidFill>
                <a:latin typeface="Gibson" panose="02000000000000000000" pitchFamily="50" charset="0"/>
              </a:rPr>
              <a:t>This leaves room for parents to have these discussions with their middle school children. 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bg2">
                  <a:lumMod val="75000"/>
                </a:schemeClr>
              </a:solidFill>
              <a:latin typeface="Futura PT Book" panose="020B0502020204020303" pitchFamily="34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50601F-39CC-7A43-AE51-304BAF5B5FC7}"/>
              </a:ext>
            </a:extLst>
          </p:cNvPr>
          <p:cNvSpPr/>
          <p:nvPr/>
        </p:nvSpPr>
        <p:spPr>
          <a:xfrm>
            <a:off x="2193777" y="819750"/>
            <a:ext cx="4064448" cy="4064448"/>
          </a:xfrm>
          <a:prstGeom prst="ellipse">
            <a:avLst/>
          </a:prstGeom>
          <a:solidFill>
            <a:srgbClr val="0FC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Gibson" panose="02000000000000000000" pitchFamily="50" charset="0"/>
              </a:rPr>
              <a:t>97% - 99%</a:t>
            </a:r>
          </a:p>
          <a:p>
            <a:pPr algn="ctr"/>
            <a:r>
              <a:rPr lang="en-US" sz="3200" b="1" dirty="0">
                <a:latin typeface="Gibson" panose="02000000000000000000" pitchFamily="50" charset="0"/>
              </a:rPr>
              <a:t>of Parents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505026-9B55-8844-A4F4-1AAD62BDBC32}"/>
              </a:ext>
            </a:extLst>
          </p:cNvPr>
          <p:cNvSpPr/>
          <p:nvPr/>
        </p:nvSpPr>
        <p:spPr>
          <a:xfrm>
            <a:off x="4842770" y="404164"/>
            <a:ext cx="2072936" cy="1975052"/>
          </a:xfrm>
          <a:prstGeom prst="ellipse">
            <a:avLst/>
          </a:prstGeom>
          <a:solidFill>
            <a:srgbClr val="FF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088E2E-15B1-034E-B2C6-85765901FCD0}"/>
              </a:ext>
            </a:extLst>
          </p:cNvPr>
          <p:cNvSpPr txBox="1"/>
          <p:nvPr/>
        </p:nvSpPr>
        <p:spPr>
          <a:xfrm>
            <a:off x="5476432" y="4773903"/>
            <a:ext cx="2288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901"/>
                </a:solidFill>
                <a:latin typeface="Gibson SemBd" pitchFamily="2" charset="77"/>
              </a:rPr>
              <a:t>Clear Rules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FAD91A-01CD-6BAA-DA4A-AD2B6708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109" y="3805500"/>
            <a:ext cx="2718118" cy="259527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2665F3-4C63-D65C-B4AD-09EECFC9669F}"/>
              </a:ext>
            </a:extLst>
          </p:cNvPr>
          <p:cNvSpPr txBox="1"/>
          <p:nvPr/>
        </p:nvSpPr>
        <p:spPr>
          <a:xfrm>
            <a:off x="2774203" y="4791952"/>
            <a:ext cx="1491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901"/>
                </a:solidFill>
                <a:latin typeface="Gibson" panose="02000000000000000000" pitchFamily="50" charset="0"/>
              </a:rPr>
              <a:t>81% -86% of HS Youth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DC6690-1C78-02DD-A2BB-3A7DE6F4E6D0}"/>
              </a:ext>
            </a:extLst>
          </p:cNvPr>
          <p:cNvSpPr txBox="1"/>
          <p:nvPr/>
        </p:nvSpPr>
        <p:spPr>
          <a:xfrm>
            <a:off x="5137952" y="1088392"/>
            <a:ext cx="1482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B3E77"/>
                </a:solidFill>
                <a:latin typeface="Gibson" panose="02000000000000000000" pitchFamily="50" charset="0"/>
              </a:rPr>
              <a:t>67%-68% of MS Youth</a:t>
            </a:r>
          </a:p>
        </p:txBody>
      </p:sp>
    </p:spTree>
    <p:extLst>
      <p:ext uri="{BB962C8B-B14F-4D97-AF65-F5344CB8AC3E}">
        <p14:creationId xmlns:p14="http://schemas.microsoft.com/office/powerpoint/2010/main" val="10068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D94945DC-49EB-164D-AEB7-A05DC9BBEACA}"/>
              </a:ext>
            </a:extLst>
          </p:cNvPr>
          <p:cNvSpPr/>
          <p:nvPr/>
        </p:nvSpPr>
        <p:spPr>
          <a:xfrm>
            <a:off x="6704288" y="884400"/>
            <a:ext cx="4622350" cy="4622350"/>
          </a:xfrm>
          <a:prstGeom prst="ellipse">
            <a:avLst/>
          </a:prstGeom>
          <a:solidFill>
            <a:srgbClr val="FF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Start EARLY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Speak FREQUENTLY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Be CLEAR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Discuss the CONSEQUENCES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887D77-DDFE-1144-98CB-138AED182AC1}"/>
              </a:ext>
            </a:extLst>
          </p:cNvPr>
          <p:cNvSpPr txBox="1"/>
          <p:nvPr/>
        </p:nvSpPr>
        <p:spPr>
          <a:xfrm>
            <a:off x="2082444" y="2168060"/>
            <a:ext cx="362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2B73"/>
                </a:solidFill>
                <a:latin typeface="Gibson SemBd" pitchFamily="2" charset="77"/>
              </a:rPr>
              <a:t>Setting Clear Rules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A52596-60C7-E94D-8015-5B80FC86A637}"/>
              </a:ext>
            </a:extLst>
          </p:cNvPr>
          <p:cNvSpPr txBox="1"/>
          <p:nvPr/>
        </p:nvSpPr>
        <p:spPr>
          <a:xfrm>
            <a:off x="2082444" y="2983314"/>
            <a:ext cx="36256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FC2E4"/>
                </a:solidFill>
                <a:latin typeface="Futura PT Book" panose="020B0502020204020303" pitchFamily="34" charset="77"/>
              </a:rPr>
              <a:t>When parents are clear with their children about the rules and consequences for substance use, youth are less likely to use.</a:t>
            </a:r>
          </a:p>
        </p:txBody>
      </p:sp>
    </p:spTree>
    <p:extLst>
      <p:ext uri="{BB962C8B-B14F-4D97-AF65-F5344CB8AC3E}">
        <p14:creationId xmlns:p14="http://schemas.microsoft.com/office/powerpoint/2010/main" val="1404609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178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D94945DC-49EB-164D-AEB7-A05DC9BBEACA}"/>
              </a:ext>
            </a:extLst>
          </p:cNvPr>
          <p:cNvSpPr/>
          <p:nvPr/>
        </p:nvSpPr>
        <p:spPr>
          <a:xfrm>
            <a:off x="6704288" y="884400"/>
            <a:ext cx="4622350" cy="4622350"/>
          </a:xfrm>
          <a:prstGeom prst="ellipse">
            <a:avLst/>
          </a:prstGeom>
          <a:solidFill>
            <a:srgbClr val="FF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What do you think?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282B73"/>
              </a:solidFill>
              <a:latin typeface="Gibson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What do you think youth and parents said?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282B73"/>
              </a:solidFill>
              <a:latin typeface="Gibson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Did their perceptions differ from each other?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887D77-DDFE-1144-98CB-138AED182AC1}"/>
              </a:ext>
            </a:extLst>
          </p:cNvPr>
          <p:cNvSpPr txBox="1"/>
          <p:nvPr/>
        </p:nvSpPr>
        <p:spPr>
          <a:xfrm>
            <a:off x="2082444" y="1104397"/>
            <a:ext cx="3871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82B73"/>
                </a:solidFill>
                <a:latin typeface="Gibson SemBd" pitchFamily="2" charset="77"/>
              </a:rPr>
              <a:t>Perception of Parental Disapproval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A52596-60C7-E94D-8015-5B80FC86A637}"/>
              </a:ext>
            </a:extLst>
          </p:cNvPr>
          <p:cNvSpPr txBox="1"/>
          <p:nvPr/>
        </p:nvSpPr>
        <p:spPr>
          <a:xfrm>
            <a:off x="2205290" y="2627714"/>
            <a:ext cx="3625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FC2E4"/>
                </a:solidFill>
                <a:latin typeface="Futura PT Book" panose="020B0502020204020303" pitchFamily="34" charset="77"/>
              </a:rPr>
              <a:t>We asked youth how wrong their parents would think it is for them to use various substances.</a:t>
            </a:r>
          </a:p>
          <a:p>
            <a:pPr>
              <a:lnSpc>
                <a:spcPct val="100000"/>
              </a:lnSpc>
            </a:pPr>
            <a:endParaRPr lang="en-US" b="1" dirty="0">
              <a:solidFill>
                <a:srgbClr val="0FC2E4"/>
              </a:solidFill>
              <a:latin typeface="Futura PT Book" panose="020B0502020204020303" pitchFamily="34" charset="77"/>
            </a:endParaRPr>
          </a:p>
          <a:p>
            <a:r>
              <a:rPr lang="en-US" b="1" dirty="0">
                <a:solidFill>
                  <a:srgbClr val="0FC2E4"/>
                </a:solidFill>
                <a:latin typeface="Futura PT Book" panose="020B0502020204020303" pitchFamily="34" charset="77"/>
              </a:rPr>
              <a:t>We also asked parents how wrong they think it would be for youth in their oldest child’s grade to use various substances.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E155D7-F471-9B49-883C-95A48DB7EB4D}"/>
              </a:ext>
            </a:extLst>
          </p:cNvPr>
          <p:cNvSpPr txBox="1"/>
          <p:nvPr/>
        </p:nvSpPr>
        <p:spPr>
          <a:xfrm>
            <a:off x="2205290" y="2181615"/>
            <a:ext cx="362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82B73"/>
                </a:solidFill>
                <a:latin typeface="Gibson SemBd" pitchFamily="2" charset="77"/>
              </a:rPr>
              <a:t>YOUTH vs PARENTS </a:t>
            </a:r>
          </a:p>
        </p:txBody>
      </p:sp>
    </p:spTree>
    <p:extLst>
      <p:ext uri="{BB962C8B-B14F-4D97-AF65-F5344CB8AC3E}">
        <p14:creationId xmlns:p14="http://schemas.microsoft.com/office/powerpoint/2010/main" val="393400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8E0E0C7-43F0-EE60-1EC3-8EF6D98ED8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929742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4810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D94945DC-49EB-164D-AEB7-A05DC9BBEACA}"/>
              </a:ext>
            </a:extLst>
          </p:cNvPr>
          <p:cNvSpPr/>
          <p:nvPr/>
        </p:nvSpPr>
        <p:spPr>
          <a:xfrm>
            <a:off x="6704288" y="884400"/>
            <a:ext cx="4622350" cy="4622350"/>
          </a:xfrm>
          <a:prstGeom prst="ellipse">
            <a:avLst/>
          </a:prstGeom>
          <a:solidFill>
            <a:srgbClr val="FF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What do you think?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282B73"/>
              </a:solidFill>
              <a:latin typeface="Gibson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What do you think youth said?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887D77-DDFE-1144-98CB-138AED182AC1}"/>
              </a:ext>
            </a:extLst>
          </p:cNvPr>
          <p:cNvSpPr txBox="1"/>
          <p:nvPr/>
        </p:nvSpPr>
        <p:spPr>
          <a:xfrm>
            <a:off x="2082444" y="1906096"/>
            <a:ext cx="3625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82B73"/>
                </a:solidFill>
                <a:latin typeface="Gibson SemBd" pitchFamily="2" charset="77"/>
              </a:rPr>
              <a:t>Perception of Peer Disapproval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A52596-60C7-E94D-8015-5B80FC86A637}"/>
              </a:ext>
            </a:extLst>
          </p:cNvPr>
          <p:cNvSpPr txBox="1"/>
          <p:nvPr/>
        </p:nvSpPr>
        <p:spPr>
          <a:xfrm>
            <a:off x="2082444" y="2983314"/>
            <a:ext cx="3625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FC2E4"/>
                </a:solidFill>
                <a:latin typeface="Futura PT Book" panose="020B0502020204020303" pitchFamily="34" charset="77"/>
              </a:rPr>
              <a:t>We asked youth how wrong their peers would think it is for them to use various substances.</a:t>
            </a:r>
          </a:p>
        </p:txBody>
      </p:sp>
    </p:spTree>
    <p:extLst>
      <p:ext uri="{BB962C8B-B14F-4D97-AF65-F5344CB8AC3E}">
        <p14:creationId xmlns:p14="http://schemas.microsoft.com/office/powerpoint/2010/main" val="4104046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F6538E-F3BD-7146-849D-6AECE2E5ECAF}"/>
              </a:ext>
            </a:extLst>
          </p:cNvPr>
          <p:cNvSpPr/>
          <p:nvPr/>
        </p:nvSpPr>
        <p:spPr>
          <a:xfrm>
            <a:off x="970394" y="460754"/>
            <a:ext cx="7342277" cy="61330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23C6B7-6140-214A-BC3A-67ACDB21D556}"/>
              </a:ext>
            </a:extLst>
          </p:cNvPr>
          <p:cNvSpPr txBox="1"/>
          <p:nvPr/>
        </p:nvSpPr>
        <p:spPr>
          <a:xfrm>
            <a:off x="8558666" y="3865356"/>
            <a:ext cx="3625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endParaRPr lang="en-US" b="1" dirty="0">
              <a:solidFill>
                <a:srgbClr val="0FC2E4"/>
              </a:solidFill>
              <a:latin typeface="Futura PT Book" panose="020B0502020204020303" pitchFamily="34" charset="77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rgbClr val="0FC2E4"/>
                </a:solidFill>
                <a:latin typeface="Futura PT Book" panose="020B0502020204020303" pitchFamily="34" charset="77"/>
              </a:rPr>
              <a:t>These numbers represent the number of youth who said their friends would think it was wrong or very wrong. </a:t>
            </a:r>
          </a:p>
          <a:p>
            <a:pPr>
              <a:lnSpc>
                <a:spcPct val="100000"/>
              </a:lnSpc>
            </a:pPr>
            <a:endParaRPr lang="en-US" b="1" dirty="0">
              <a:solidFill>
                <a:srgbClr val="0FC2E4"/>
              </a:solidFill>
              <a:latin typeface="Futura PT Book" panose="020B0502020204020303" pitchFamily="34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C4DB23-2861-DC41-BECD-E4DB493DA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5566" y="274876"/>
            <a:ext cx="592868" cy="2549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C80E9-E6A7-4C4A-89BA-40D43BDF6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5548" y="591070"/>
            <a:ext cx="592868" cy="2549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E9CEA6-1205-024D-B0B1-9A350B61A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295" y="984177"/>
            <a:ext cx="592868" cy="2549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9D28B-EF17-FB4B-B33D-C744DAA67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277" y="1300371"/>
            <a:ext cx="592868" cy="2549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9A1326-467B-674D-AE12-8E42F1176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5386" y="1702024"/>
            <a:ext cx="592868" cy="254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7624F8-7441-1B48-AB7E-DAA1701BB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368" y="2018218"/>
            <a:ext cx="592868" cy="2549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F41BEF-037F-8845-B4B3-11CA56C9C035}"/>
              </a:ext>
            </a:extLst>
          </p:cNvPr>
          <p:cNvSpPr txBox="1"/>
          <p:nvPr/>
        </p:nvSpPr>
        <p:spPr>
          <a:xfrm>
            <a:off x="258768" y="460755"/>
            <a:ext cx="378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82B73"/>
                </a:solidFill>
                <a:latin typeface="Gibson SemBd" pitchFamily="2" charset="77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42DEB4-DB67-B245-8469-46F41258179A}"/>
              </a:ext>
            </a:extLst>
          </p:cNvPr>
          <p:cNvSpPr txBox="1"/>
          <p:nvPr/>
        </p:nvSpPr>
        <p:spPr>
          <a:xfrm>
            <a:off x="8550956" y="2248669"/>
            <a:ext cx="3641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82B73"/>
                </a:solidFill>
                <a:latin typeface="Gibson SemBd" pitchFamily="2" charset="77"/>
              </a:rPr>
              <a:t>Perceptions of Peer Disapproval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C8E567-655F-4D47-A45A-ABA8B9DF738E}"/>
              </a:ext>
            </a:extLst>
          </p:cNvPr>
          <p:cNvSpPr txBox="1"/>
          <p:nvPr/>
        </p:nvSpPr>
        <p:spPr>
          <a:xfrm>
            <a:off x="8546267" y="3325887"/>
            <a:ext cx="3625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901"/>
                </a:solidFill>
                <a:latin typeface="Gibson SemBd" pitchFamily="2" charset="77"/>
              </a:rPr>
              <a:t>How much do youth think friends would disapprove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FA83747-2BEE-ACB1-F5AC-2C4E13ECCA25}"/>
              </a:ext>
            </a:extLst>
          </p:cNvPr>
          <p:cNvSpPr/>
          <p:nvPr/>
        </p:nvSpPr>
        <p:spPr>
          <a:xfrm>
            <a:off x="4236024" y="2166376"/>
            <a:ext cx="2072936" cy="1975052"/>
          </a:xfrm>
          <a:prstGeom prst="ellipse">
            <a:avLst/>
          </a:prstGeom>
          <a:solidFill>
            <a:srgbClr val="FF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Drink Alcohol:</a:t>
            </a:r>
          </a:p>
          <a:p>
            <a:pPr algn="ctr"/>
            <a:r>
              <a:rPr lang="en-US" b="1" dirty="0"/>
              <a:t>5/10 High School youth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3BEED0E-F098-C9B8-0AC6-AD152EF0A967}"/>
              </a:ext>
            </a:extLst>
          </p:cNvPr>
          <p:cNvSpPr/>
          <p:nvPr/>
        </p:nvSpPr>
        <p:spPr>
          <a:xfrm>
            <a:off x="2479116" y="548186"/>
            <a:ext cx="2072936" cy="1975052"/>
          </a:xfrm>
          <a:prstGeom prst="ellipse">
            <a:avLst/>
          </a:prstGeom>
          <a:solidFill>
            <a:srgbClr val="FF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Marijuana:</a:t>
            </a:r>
          </a:p>
          <a:p>
            <a:pPr algn="ctr"/>
            <a:r>
              <a:rPr lang="en-US" b="1" dirty="0"/>
              <a:t>5/10 High School youth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09C4E6F-568B-D7CA-0644-114859BAC1FA}"/>
              </a:ext>
            </a:extLst>
          </p:cNvPr>
          <p:cNvSpPr/>
          <p:nvPr/>
        </p:nvSpPr>
        <p:spPr>
          <a:xfrm>
            <a:off x="6180448" y="3481180"/>
            <a:ext cx="2072936" cy="1975052"/>
          </a:xfrm>
          <a:prstGeom prst="ellipse">
            <a:avLst/>
          </a:prstGeom>
          <a:solidFill>
            <a:srgbClr val="FF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E-cigs:</a:t>
            </a:r>
          </a:p>
          <a:p>
            <a:pPr algn="ctr"/>
            <a:r>
              <a:rPr lang="en-US" b="1" dirty="0"/>
              <a:t>6/10 High School youth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4B6F947-88AA-E751-3A88-5E5A1016CDBE}"/>
              </a:ext>
            </a:extLst>
          </p:cNvPr>
          <p:cNvSpPr/>
          <p:nvPr/>
        </p:nvSpPr>
        <p:spPr>
          <a:xfrm>
            <a:off x="4883482" y="4580552"/>
            <a:ext cx="2072936" cy="1975052"/>
          </a:xfrm>
          <a:prstGeom prst="ellipse">
            <a:avLst/>
          </a:prstGeom>
          <a:solidFill>
            <a:srgbClr val="0FC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B3E77"/>
                </a:solidFill>
              </a:rPr>
              <a:t>Use E-cigs:</a:t>
            </a:r>
          </a:p>
          <a:p>
            <a:pPr algn="ctr"/>
            <a:r>
              <a:rPr lang="en-US" b="1" dirty="0">
                <a:solidFill>
                  <a:srgbClr val="3B3E77"/>
                </a:solidFill>
              </a:rPr>
              <a:t>9/10 Middle School youth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72777B-4978-1C1E-E1F0-C7368182E0F2}"/>
              </a:ext>
            </a:extLst>
          </p:cNvPr>
          <p:cNvSpPr/>
          <p:nvPr/>
        </p:nvSpPr>
        <p:spPr>
          <a:xfrm>
            <a:off x="2782386" y="3265748"/>
            <a:ext cx="2072936" cy="1975052"/>
          </a:xfrm>
          <a:prstGeom prst="ellipse">
            <a:avLst/>
          </a:prstGeom>
          <a:solidFill>
            <a:srgbClr val="0FC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B3E77"/>
                </a:solidFill>
              </a:rPr>
              <a:t>Drink Alcohol:</a:t>
            </a:r>
          </a:p>
          <a:p>
            <a:pPr algn="ctr"/>
            <a:r>
              <a:rPr lang="en-US" b="1" dirty="0">
                <a:solidFill>
                  <a:srgbClr val="3B3E77"/>
                </a:solidFill>
              </a:rPr>
              <a:t>8/10 Middle School youth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203C078-E665-000F-868B-B6DDFEEE0B28}"/>
              </a:ext>
            </a:extLst>
          </p:cNvPr>
          <p:cNvSpPr/>
          <p:nvPr/>
        </p:nvSpPr>
        <p:spPr>
          <a:xfrm>
            <a:off x="1041009" y="1704778"/>
            <a:ext cx="2072936" cy="1975052"/>
          </a:xfrm>
          <a:prstGeom prst="ellipse">
            <a:avLst/>
          </a:prstGeom>
          <a:solidFill>
            <a:srgbClr val="0FC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B3E77"/>
                </a:solidFill>
              </a:rPr>
              <a:t>Use Marijuana:</a:t>
            </a:r>
          </a:p>
          <a:p>
            <a:pPr algn="ctr"/>
            <a:r>
              <a:rPr lang="en-US" b="1" dirty="0">
                <a:solidFill>
                  <a:srgbClr val="3B3E77"/>
                </a:solidFill>
              </a:rPr>
              <a:t>9/10 Middle School youth </a:t>
            </a:r>
          </a:p>
        </p:txBody>
      </p:sp>
    </p:spTree>
    <p:extLst>
      <p:ext uri="{BB962C8B-B14F-4D97-AF65-F5344CB8AC3E}">
        <p14:creationId xmlns:p14="http://schemas.microsoft.com/office/powerpoint/2010/main" val="3477698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847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D94945DC-49EB-164D-AEB7-A05DC9BBEACA}"/>
              </a:ext>
            </a:extLst>
          </p:cNvPr>
          <p:cNvSpPr/>
          <p:nvPr/>
        </p:nvSpPr>
        <p:spPr>
          <a:xfrm>
            <a:off x="6826208" y="572325"/>
            <a:ext cx="4114800" cy="4114800"/>
          </a:xfrm>
          <a:prstGeom prst="ellipse">
            <a:avLst/>
          </a:prstGeom>
          <a:solidFill>
            <a:srgbClr val="FF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Parent and peer disapproval directly reduces substance use.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887D77-DDFE-1144-98CB-138AED182AC1}"/>
              </a:ext>
            </a:extLst>
          </p:cNvPr>
          <p:cNvSpPr txBox="1"/>
          <p:nvPr/>
        </p:nvSpPr>
        <p:spPr>
          <a:xfrm>
            <a:off x="896889" y="1936393"/>
            <a:ext cx="3625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C2E4"/>
                </a:solidFill>
                <a:latin typeface="Gibson SemBd" pitchFamily="2" charset="77"/>
              </a:rPr>
              <a:t>Perception of Disapproval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B6A859E-C4E7-76CF-2824-7F6A66C1E107}"/>
              </a:ext>
            </a:extLst>
          </p:cNvPr>
          <p:cNvSpPr/>
          <p:nvPr/>
        </p:nvSpPr>
        <p:spPr>
          <a:xfrm>
            <a:off x="3768576" y="2629725"/>
            <a:ext cx="4114800" cy="4114800"/>
          </a:xfrm>
          <a:prstGeom prst="ellipse">
            <a:avLst/>
          </a:prstGeom>
          <a:solidFill>
            <a:srgbClr val="282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Gibson" panose="02000000000000000000" pitchFamily="50" charset="0"/>
              </a:rPr>
              <a:t>Parent and peer disapproval indirectly influences substance use by altering risk perception</a:t>
            </a:r>
          </a:p>
        </p:txBody>
      </p:sp>
    </p:spTree>
    <p:extLst>
      <p:ext uri="{BB962C8B-B14F-4D97-AF65-F5344CB8AC3E}">
        <p14:creationId xmlns:p14="http://schemas.microsoft.com/office/powerpoint/2010/main" val="229833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C6CD96-A155-7049-9128-3E2FC828D104}"/>
              </a:ext>
            </a:extLst>
          </p:cNvPr>
          <p:cNvSpPr/>
          <p:nvPr/>
        </p:nvSpPr>
        <p:spPr>
          <a:xfrm>
            <a:off x="-12700" y="0"/>
            <a:ext cx="12191999" cy="6858000"/>
          </a:xfrm>
          <a:prstGeom prst="rect">
            <a:avLst/>
          </a:prstGeom>
          <a:solidFill>
            <a:srgbClr val="282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901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E238B09-55ED-D641-B32E-1BE477B9D7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 rot="16200000">
            <a:off x="846455" y="-2912461"/>
            <a:ext cx="10422889" cy="134884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CFFF765-3465-E74E-B44B-2D8997A76E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0232" y="901878"/>
            <a:ext cx="2391534" cy="2391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3CDC1A-8C4C-EF45-A588-1297F97B1554}"/>
              </a:ext>
            </a:extLst>
          </p:cNvPr>
          <p:cNvSpPr txBox="1"/>
          <p:nvPr/>
        </p:nvSpPr>
        <p:spPr>
          <a:xfrm>
            <a:off x="2985595" y="3429000"/>
            <a:ext cx="6220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Gibson SemBd" pitchFamily="2" charset="77"/>
              </a:rPr>
              <a:t>Thank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74298D-7AFD-BE4F-9C82-BE606199DB66}"/>
              </a:ext>
            </a:extLst>
          </p:cNvPr>
          <p:cNvSpPr txBox="1"/>
          <p:nvPr/>
        </p:nvSpPr>
        <p:spPr>
          <a:xfrm>
            <a:off x="2507559" y="4457876"/>
            <a:ext cx="7176873" cy="102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FC2E4"/>
                </a:solidFill>
                <a:latin typeface="Gibson SemBd" pitchFamily="2" charset="77"/>
              </a:rPr>
              <a:t>(860) 537-7255 | </a:t>
            </a:r>
            <a:r>
              <a:rPr lang="en-US" sz="1400" b="1" dirty="0">
                <a:solidFill>
                  <a:srgbClr val="0FC2E4"/>
                </a:solidFill>
                <a:latin typeface="Gibson SemBd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youthservices@colchesterct.gov</a:t>
            </a:r>
            <a:r>
              <a:rPr lang="en-US" sz="1400" b="1" dirty="0">
                <a:solidFill>
                  <a:srgbClr val="0FC2E4"/>
                </a:solidFill>
                <a:latin typeface="Gibson SemBd" pitchFamily="2" charset="77"/>
              </a:rPr>
              <a:t> | colchesterct.gov/</a:t>
            </a:r>
            <a:r>
              <a:rPr lang="en-US" sz="1400" b="1" dirty="0" err="1">
                <a:solidFill>
                  <a:srgbClr val="0FC2E4"/>
                </a:solidFill>
                <a:latin typeface="Gibson SemBd" pitchFamily="2" charset="77"/>
              </a:rPr>
              <a:t>yss</a:t>
            </a:r>
            <a:endParaRPr lang="en-US" sz="1400" b="1" dirty="0">
              <a:solidFill>
                <a:srgbClr val="0FC2E4"/>
              </a:solidFill>
              <a:latin typeface="Gibson SemBd" pitchFamily="2" charset="77"/>
            </a:endParaRP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FC2E4"/>
                </a:solidFill>
                <a:latin typeface="Gibson SemBd" pitchFamily="2" charset="77"/>
              </a:rPr>
              <a:t>Town of Colchester, 127 Norwich Avenue | Colchester, CT 06415</a:t>
            </a:r>
            <a:br>
              <a:rPr lang="en-US" sz="1400" b="1" dirty="0">
                <a:solidFill>
                  <a:srgbClr val="0FC2E4"/>
                </a:solidFill>
                <a:latin typeface="Gibson SemBd" pitchFamily="2" charset="77"/>
              </a:rPr>
            </a:br>
            <a:endParaRPr lang="en-US" sz="1400" b="1" dirty="0">
              <a:solidFill>
                <a:srgbClr val="0FC2E4"/>
              </a:solidFill>
              <a:latin typeface="Gibson SemBd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F50D27-9E7B-0140-8AEA-B9EC1096F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9758" y="5408784"/>
            <a:ext cx="752474" cy="35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65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737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D94945DC-49EB-164D-AEB7-A05DC9BBEACA}"/>
              </a:ext>
            </a:extLst>
          </p:cNvPr>
          <p:cNvSpPr/>
          <p:nvPr/>
        </p:nvSpPr>
        <p:spPr>
          <a:xfrm>
            <a:off x="6704288" y="884400"/>
            <a:ext cx="4622350" cy="4622350"/>
          </a:xfrm>
          <a:prstGeom prst="ellipse">
            <a:avLst/>
          </a:prstGeom>
          <a:solidFill>
            <a:srgbClr val="FF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82B73"/>
                </a:solidFill>
                <a:latin typeface="Gibson" panose="02000000000000000000" pitchFamily="50" charset="0"/>
              </a:rPr>
              <a:t>using Marijuana one or two times a week?</a:t>
            </a:r>
          </a:p>
          <a:p>
            <a:endParaRPr lang="en-US" b="1" dirty="0">
              <a:solidFill>
                <a:srgbClr val="282B73"/>
              </a:solidFill>
              <a:latin typeface="Gibson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82B73"/>
                </a:solidFill>
                <a:latin typeface="Gibson" panose="02000000000000000000" pitchFamily="50" charset="0"/>
              </a:rPr>
              <a:t>having one or two alcoholic drinks nearly every day?</a:t>
            </a:r>
          </a:p>
          <a:p>
            <a:endParaRPr lang="en-US" b="1" dirty="0">
              <a:solidFill>
                <a:srgbClr val="282B73"/>
              </a:solidFill>
              <a:latin typeface="Gibson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82B73"/>
                </a:solidFill>
                <a:latin typeface="Gibson" panose="02000000000000000000" pitchFamily="50" charset="0"/>
              </a:rPr>
              <a:t>using E-cigarettes or vaping?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887D77-DDFE-1144-98CB-138AED182AC1}"/>
              </a:ext>
            </a:extLst>
          </p:cNvPr>
          <p:cNvSpPr txBox="1"/>
          <p:nvPr/>
        </p:nvSpPr>
        <p:spPr>
          <a:xfrm>
            <a:off x="2082444" y="1952440"/>
            <a:ext cx="4267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82B73"/>
                </a:solidFill>
                <a:latin typeface="Gibson SemBd" pitchFamily="2" charset="77"/>
              </a:rPr>
              <a:t>PERCEPTIONS OF HARM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A52596-60C7-E94D-8015-5B80FC86A637}"/>
              </a:ext>
            </a:extLst>
          </p:cNvPr>
          <p:cNvSpPr txBox="1"/>
          <p:nvPr/>
        </p:nvSpPr>
        <p:spPr>
          <a:xfrm>
            <a:off x="2082444" y="2983314"/>
            <a:ext cx="3625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FC2E4"/>
                </a:solidFill>
                <a:latin typeface="Futura PT Book" panose="020B0502020204020303" pitchFamily="34" charset="77"/>
              </a:rPr>
              <a:t>We asked youth how much they think people risk harming themselves when they use various substances. </a:t>
            </a:r>
          </a:p>
          <a:p>
            <a:pPr>
              <a:lnSpc>
                <a:spcPct val="100000"/>
              </a:lnSpc>
            </a:pPr>
            <a:endParaRPr lang="en-US" b="1" dirty="0">
              <a:solidFill>
                <a:srgbClr val="0FC2E4"/>
              </a:solidFill>
              <a:latin typeface="Futura PT Book" panose="020B0502020204020303" pitchFamily="34" charset="77"/>
            </a:endParaRPr>
          </a:p>
          <a:p>
            <a:r>
              <a:rPr lang="en-US" b="1" dirty="0">
                <a:solidFill>
                  <a:srgbClr val="0FC2E4"/>
                </a:solidFill>
                <a:latin typeface="Futura PT Book" panose="020B0502020204020303" pitchFamily="34" charset="77"/>
              </a:rPr>
              <a:t>We asked parents how much they think youth in their child’s oldest grade risk harming themselves when they use these same substances.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E155D7-F471-9B49-883C-95A48DB7EB4D}"/>
              </a:ext>
            </a:extLst>
          </p:cNvPr>
          <p:cNvSpPr txBox="1"/>
          <p:nvPr/>
        </p:nvSpPr>
        <p:spPr>
          <a:xfrm>
            <a:off x="2097864" y="2537215"/>
            <a:ext cx="362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82B73"/>
                </a:solidFill>
                <a:latin typeface="Gibson SemBd" pitchFamily="2" charset="77"/>
              </a:rPr>
              <a:t>YOUTH vs PARENTS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990F500-35C3-A44F-9AA4-DC0EF9A33779}"/>
              </a:ext>
            </a:extLst>
          </p:cNvPr>
          <p:cNvSpPr/>
          <p:nvPr/>
        </p:nvSpPr>
        <p:spPr>
          <a:xfrm>
            <a:off x="9786126" y="250468"/>
            <a:ext cx="1757680" cy="1757680"/>
          </a:xfrm>
          <a:prstGeom prst="ellipse">
            <a:avLst/>
          </a:prstGeom>
          <a:solidFill>
            <a:srgbClr val="0FC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What do you think?</a:t>
            </a:r>
          </a:p>
        </p:txBody>
      </p:sp>
    </p:spTree>
    <p:extLst>
      <p:ext uri="{BB962C8B-B14F-4D97-AF65-F5344CB8AC3E}">
        <p14:creationId xmlns:p14="http://schemas.microsoft.com/office/powerpoint/2010/main" val="2222708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A0FE9F7-32DB-DD97-48C8-C21DE2CD95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259332"/>
              </p:ext>
            </p:extLst>
          </p:nvPr>
        </p:nvGraphicFramePr>
        <p:xfrm>
          <a:off x="1760396" y="882628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9080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8811DA-B1BD-6F42-B8AD-F0EFCC63F535}"/>
              </a:ext>
            </a:extLst>
          </p:cNvPr>
          <p:cNvSpPr txBox="1"/>
          <p:nvPr/>
        </p:nvSpPr>
        <p:spPr>
          <a:xfrm>
            <a:off x="8139087" y="3092184"/>
            <a:ext cx="362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82B73"/>
                </a:solidFill>
                <a:latin typeface="Gibson SemBd" pitchFamily="2" charset="77"/>
              </a:rPr>
              <a:t>DISCUSSING RISKS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C4EFF9-36F3-9A43-9D1E-EB7E3110B293}"/>
              </a:ext>
            </a:extLst>
          </p:cNvPr>
          <p:cNvSpPr txBox="1"/>
          <p:nvPr/>
        </p:nvSpPr>
        <p:spPr>
          <a:xfrm>
            <a:off x="7610181" y="3741690"/>
            <a:ext cx="3625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282B73"/>
                </a:solidFill>
                <a:latin typeface="Gibson" panose="02000000000000000000" pitchFamily="50" charset="0"/>
              </a:rPr>
              <a:t>Connecticut’s 21 For A Reason campaign provides information to parents and youth about the risks of underage use of marijuana, alcohol and vaping products. 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282B73"/>
              </a:solidFill>
              <a:latin typeface="Futura PT Book" panose="020B0502020204020303" pitchFamily="34" charset="77"/>
            </a:endParaRP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282B73"/>
              </a:solidFill>
              <a:latin typeface="Futura PT Book" panose="020B0502020204020303" pitchFamily="34" charset="77"/>
            </a:endParaRP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282B73"/>
              </a:solidFill>
              <a:latin typeface="Futura PT Book" panose="020B0502020204020303" pitchFamily="34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C4DB23-2861-DC41-BECD-E4DB493DA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5566" y="274876"/>
            <a:ext cx="592868" cy="2549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C80E9-E6A7-4C4A-89BA-40D43BDF6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5548" y="591070"/>
            <a:ext cx="592868" cy="2549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E9CEA6-1205-024D-B0B1-9A350B61A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295" y="984177"/>
            <a:ext cx="592868" cy="2549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9D28B-EF17-FB4B-B33D-C744DAA67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277" y="1300371"/>
            <a:ext cx="592868" cy="2549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9A1326-467B-674D-AE12-8E42F1176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5386" y="1702024"/>
            <a:ext cx="592868" cy="254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7624F8-7441-1B48-AB7E-DAA1701BB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368" y="2018218"/>
            <a:ext cx="592868" cy="25496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D69B486-7BB4-6147-8231-F2710621D2B4}"/>
              </a:ext>
            </a:extLst>
          </p:cNvPr>
          <p:cNvSpPr/>
          <p:nvPr/>
        </p:nvSpPr>
        <p:spPr>
          <a:xfrm>
            <a:off x="2032000" y="290081"/>
            <a:ext cx="5455919" cy="60043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b="1" i="0" dirty="0">
              <a:solidFill>
                <a:schemeClr val="accent1"/>
              </a:solidFill>
              <a:effectLst/>
              <a:latin typeface="raleway" pitchFamily="2" charset="0"/>
            </a:endParaRPr>
          </a:p>
          <a:p>
            <a:endParaRPr lang="en-US" sz="1400" b="1" dirty="0">
              <a:solidFill>
                <a:schemeClr val="accent1"/>
              </a:solidFill>
              <a:latin typeface="raleway" pitchFamily="2" charset="0"/>
            </a:endParaRPr>
          </a:p>
          <a:p>
            <a:endParaRPr lang="en-US" sz="1400" b="1" i="0" dirty="0">
              <a:solidFill>
                <a:schemeClr val="accent1"/>
              </a:solidFill>
              <a:effectLst/>
              <a:latin typeface="raleway" pitchFamily="2" charset="0"/>
            </a:endParaRPr>
          </a:p>
          <a:p>
            <a:endParaRPr lang="en-US" sz="1400" b="1" dirty="0">
              <a:solidFill>
                <a:schemeClr val="accent1"/>
              </a:solidFill>
              <a:latin typeface="raleway" pitchFamily="2" charset="0"/>
            </a:endParaRPr>
          </a:p>
          <a:p>
            <a:r>
              <a:rPr lang="en-US" b="1" i="0" dirty="0">
                <a:solidFill>
                  <a:srgbClr val="0FC2E4"/>
                </a:solidFill>
                <a:effectLst/>
                <a:latin typeface="Gibson" panose="02000000000000000000" pitchFamily="50" charset="0"/>
              </a:rPr>
              <a:t>The adolescent and teen years are a time of critical growth</a:t>
            </a:r>
            <a:r>
              <a:rPr lang="en-US" b="0" i="0" dirty="0">
                <a:solidFill>
                  <a:srgbClr val="0FC2E4"/>
                </a:solidFill>
                <a:effectLst/>
                <a:latin typeface="Gibson" panose="02000000000000000000" pitchFamily="50" charset="0"/>
              </a:rPr>
              <a:t>—and alcohol, marijuana and nicotine can have long-term, irreversible effects on the body and the brain. </a:t>
            </a:r>
          </a:p>
          <a:p>
            <a:endParaRPr lang="en-US" dirty="0">
              <a:solidFill>
                <a:schemeClr val="accent1"/>
              </a:solidFill>
              <a:latin typeface="Gibson" panose="02000000000000000000" pitchFamily="50" charset="0"/>
            </a:endParaRPr>
          </a:p>
          <a:p>
            <a:r>
              <a:rPr lang="en-US" b="0" i="0" dirty="0">
                <a:solidFill>
                  <a:srgbClr val="3B3E77"/>
                </a:solidFill>
                <a:effectLst/>
                <a:latin typeface="Gibson" panose="02000000000000000000" pitchFamily="50" charset="0"/>
              </a:rPr>
              <a:t>Alcohol </a:t>
            </a:r>
            <a:r>
              <a:rPr lang="en-US" dirty="0">
                <a:solidFill>
                  <a:srgbClr val="3B3E77"/>
                </a:solidFill>
                <a:latin typeface="Gibson" panose="02000000000000000000" pitchFamily="50" charset="0"/>
              </a:rPr>
              <a:t>consumption can </a:t>
            </a:r>
            <a:r>
              <a:rPr lang="en-US" b="1" dirty="0">
                <a:solidFill>
                  <a:srgbClr val="3B3E77"/>
                </a:solidFill>
                <a:latin typeface="Gibson" panose="02000000000000000000" pitchFamily="50" charset="0"/>
              </a:rPr>
              <a:t>impair judgement </a:t>
            </a:r>
            <a:r>
              <a:rPr lang="en-US" b="0" i="0" dirty="0">
                <a:solidFill>
                  <a:srgbClr val="3B3E77"/>
                </a:solidFill>
                <a:effectLst/>
                <a:latin typeface="Gibson" panose="02000000000000000000" pitchFamily="50" charset="0"/>
              </a:rPr>
              <a:t>which can put young people in danger of car crashes, injuries, sexual assault, and more.</a:t>
            </a:r>
          </a:p>
          <a:p>
            <a:endParaRPr lang="en-US" dirty="0">
              <a:solidFill>
                <a:srgbClr val="FFFFFF"/>
              </a:solidFill>
              <a:latin typeface="Gibson" panose="02000000000000000000" pitchFamily="50" charset="0"/>
            </a:endParaRPr>
          </a:p>
          <a:p>
            <a:r>
              <a:rPr lang="en-US" b="0" i="0" dirty="0">
                <a:solidFill>
                  <a:srgbClr val="0FC2E4"/>
                </a:solidFill>
                <a:effectLst/>
                <a:latin typeface="Gibson" panose="02000000000000000000" pitchFamily="50" charset="0"/>
              </a:rPr>
              <a:t>Risks of marijuana use include</a:t>
            </a:r>
            <a:r>
              <a:rPr lang="en-US" b="1" i="0" dirty="0">
                <a:solidFill>
                  <a:srgbClr val="0FC2E4"/>
                </a:solidFill>
                <a:effectLst/>
                <a:latin typeface="Gibson" panose="02000000000000000000" pitchFamily="50" charset="0"/>
              </a:rPr>
              <a:t> impaired memory, reduced cognitive abilities, mental health issues, and substance misuse problems.</a:t>
            </a: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Gibson" panose="02000000000000000000" pitchFamily="50" charset="0"/>
            </a:endParaRPr>
          </a:p>
          <a:p>
            <a:r>
              <a:rPr lang="en-US" b="0" i="0" dirty="0">
                <a:solidFill>
                  <a:srgbClr val="3B3E77"/>
                </a:solidFill>
                <a:effectLst/>
                <a:latin typeface="Gibson" panose="02000000000000000000" pitchFamily="50" charset="0"/>
              </a:rPr>
              <a:t>Use of Marijuana during teen years can </a:t>
            </a:r>
            <a:r>
              <a:rPr lang="en-US" b="1" i="0" dirty="0">
                <a:solidFill>
                  <a:srgbClr val="3B3E77"/>
                </a:solidFill>
                <a:effectLst/>
                <a:latin typeface="Gibson" panose="02000000000000000000" pitchFamily="50" charset="0"/>
              </a:rPr>
              <a:t>increase likelihood of developing a cannabis use disorder</a:t>
            </a:r>
            <a:r>
              <a:rPr lang="en-US" i="0" dirty="0">
                <a:solidFill>
                  <a:srgbClr val="3B3E77"/>
                </a:solidFill>
                <a:effectLst/>
                <a:latin typeface="Gibson" panose="02000000000000000000" pitchFamily="50" charset="0"/>
              </a:rPr>
              <a:t> by 4 to 7 times. </a:t>
            </a: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Gibson" panose="02000000000000000000" pitchFamily="50" charset="0"/>
            </a:endParaRPr>
          </a:p>
          <a:p>
            <a:r>
              <a:rPr lang="en-US" b="1" i="0" dirty="0">
                <a:solidFill>
                  <a:srgbClr val="0FC2E4"/>
                </a:solidFill>
                <a:effectLst/>
                <a:latin typeface="Gibson" panose="02000000000000000000" pitchFamily="50" charset="0"/>
              </a:rPr>
              <a:t>Many teens don’t realize that vape cartridges usually contain nicotine- </a:t>
            </a:r>
            <a:r>
              <a:rPr lang="en-US" b="0" i="0" dirty="0">
                <a:solidFill>
                  <a:srgbClr val="0FC2E4"/>
                </a:solidFill>
                <a:effectLst/>
                <a:latin typeface="Gibson" panose="02000000000000000000" pitchFamily="50" charset="0"/>
              </a:rPr>
              <a:t>one cartridge can be equivalent to smoking an entire pack of cigarettes</a:t>
            </a:r>
          </a:p>
          <a:p>
            <a:endParaRPr lang="en-US" dirty="0">
              <a:solidFill>
                <a:srgbClr val="FFFFFF"/>
              </a:solidFill>
              <a:latin typeface="raleway" pitchFamily="2" charset="0"/>
            </a:endParaRPr>
          </a:p>
          <a:p>
            <a:endParaRPr lang="en-US" b="0" i="0" dirty="0">
              <a:solidFill>
                <a:srgbClr val="FFFFFF"/>
              </a:solidFill>
              <a:effectLst/>
              <a:latin typeface="raleway" pitchFamily="2" charset="0"/>
            </a:endParaRPr>
          </a:p>
          <a:p>
            <a:endParaRPr lang="en-US" sz="1400" dirty="0">
              <a:solidFill>
                <a:srgbClr val="FFFFFF"/>
              </a:solidFill>
              <a:latin typeface="raleway" pitchFamily="2" charset="0"/>
            </a:endParaRPr>
          </a:p>
          <a:p>
            <a:endParaRPr lang="en-US" sz="1400" b="0" i="0" dirty="0">
              <a:solidFill>
                <a:srgbClr val="FFFFFF"/>
              </a:solidFill>
              <a:effectLst/>
              <a:latin typeface="raleway" pitchFamily="2" charset="0"/>
            </a:endParaRPr>
          </a:p>
          <a:p>
            <a:endParaRPr lang="en-US" sz="1400" dirty="0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CA972B7-B67A-40E7-731A-0A3A94575F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748" y="984177"/>
            <a:ext cx="1477094" cy="18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8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448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D94945DC-49EB-164D-AEB7-A05DC9BBEACA}"/>
              </a:ext>
            </a:extLst>
          </p:cNvPr>
          <p:cNvSpPr/>
          <p:nvPr/>
        </p:nvSpPr>
        <p:spPr>
          <a:xfrm>
            <a:off x="5067988" y="446676"/>
            <a:ext cx="4622350" cy="4622350"/>
          </a:xfrm>
          <a:prstGeom prst="ellipse">
            <a:avLst/>
          </a:prstGeom>
          <a:solidFill>
            <a:srgbClr val="FFC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“What was your age, in years, when you FIRST used the following?”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Cigarettes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Marijuana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82B73"/>
                </a:solidFill>
                <a:latin typeface="Gibson" panose="02000000000000000000" pitchFamily="50" charset="0"/>
              </a:rPr>
              <a:t>Alcoholic Beverages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887D77-DDFE-1144-98CB-138AED182AC1}"/>
              </a:ext>
            </a:extLst>
          </p:cNvPr>
          <p:cNvSpPr txBox="1"/>
          <p:nvPr/>
        </p:nvSpPr>
        <p:spPr>
          <a:xfrm>
            <a:off x="1442364" y="3209440"/>
            <a:ext cx="3625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82B73"/>
                </a:solidFill>
                <a:latin typeface="Gibson SemBd" pitchFamily="2" charset="77"/>
              </a:rPr>
              <a:t>Age of Initiation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A52596-60C7-E94D-8015-5B80FC86A637}"/>
              </a:ext>
            </a:extLst>
          </p:cNvPr>
          <p:cNvSpPr txBox="1"/>
          <p:nvPr/>
        </p:nvSpPr>
        <p:spPr>
          <a:xfrm>
            <a:off x="1442364" y="4024694"/>
            <a:ext cx="36256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FC2E4"/>
                </a:solidFill>
                <a:latin typeface="Futura PT Book" panose="020B0502020204020303" pitchFamily="34" charset="77"/>
              </a:rPr>
              <a:t>The earlier a person’s brain is exposed to a drug, the more likely they are to develop dependence and addiction later in life.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E4E6242-897F-FF8E-FF96-D135D59135F5}"/>
              </a:ext>
            </a:extLst>
          </p:cNvPr>
          <p:cNvSpPr/>
          <p:nvPr/>
        </p:nvSpPr>
        <p:spPr>
          <a:xfrm>
            <a:off x="8012582" y="2625771"/>
            <a:ext cx="4064448" cy="4064448"/>
          </a:xfrm>
          <a:prstGeom prst="ellipse">
            <a:avLst/>
          </a:prstGeom>
          <a:solidFill>
            <a:srgbClr val="0FC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Gibson" panose="02000000000000000000" pitchFamily="50" charset="0"/>
              </a:rPr>
              <a:t>When do you think most youth report first using?</a:t>
            </a:r>
          </a:p>
        </p:txBody>
      </p:sp>
    </p:spTree>
    <p:extLst>
      <p:ext uri="{BB962C8B-B14F-4D97-AF65-F5344CB8AC3E}">
        <p14:creationId xmlns:p14="http://schemas.microsoft.com/office/powerpoint/2010/main" val="2761574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3A39177-6386-C747-BD8B-20C22B8B6328}"/>
              </a:ext>
            </a:extLst>
          </p:cNvPr>
          <p:cNvSpPr txBox="1"/>
          <p:nvPr/>
        </p:nvSpPr>
        <p:spPr>
          <a:xfrm>
            <a:off x="3728720" y="599360"/>
            <a:ext cx="4296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82B73"/>
                </a:solidFill>
                <a:latin typeface="Gibson SemBd" pitchFamily="2" charset="77"/>
              </a:rPr>
              <a:t>Age of Initiation of 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2683FF-8782-5F4B-B5B9-655C4A9E4477}"/>
              </a:ext>
            </a:extLst>
          </p:cNvPr>
          <p:cNvSpPr txBox="1"/>
          <p:nvPr/>
        </p:nvSpPr>
        <p:spPr>
          <a:xfrm>
            <a:off x="3728720" y="1345949"/>
            <a:ext cx="429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82B73"/>
                </a:solidFill>
                <a:latin typeface="Gibson SemBd" pitchFamily="2" charset="77"/>
              </a:rPr>
              <a:t>Among youth who reported ever having used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55AC33B-B1D1-B956-6009-84C087745D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6630325"/>
              </p:ext>
            </p:extLst>
          </p:nvPr>
        </p:nvGraphicFramePr>
        <p:xfrm>
          <a:off x="4038600" y="2413677"/>
          <a:ext cx="4114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9748DB6-308D-FFA5-0B28-AD294EB4D2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4949663"/>
              </p:ext>
            </p:extLst>
          </p:nvPr>
        </p:nvGraphicFramePr>
        <p:xfrm>
          <a:off x="150695" y="1141349"/>
          <a:ext cx="4114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2CC3F08-8E33-0E32-DD21-54D575BE6C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8187078"/>
              </p:ext>
            </p:extLst>
          </p:nvPr>
        </p:nvGraphicFramePr>
        <p:xfrm>
          <a:off x="7806431" y="1109218"/>
          <a:ext cx="4114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68836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8458</TotalTime>
  <Words>860</Words>
  <Application>Microsoft Office PowerPoint</Application>
  <PresentationFormat>Widescreen</PresentationFormat>
  <Paragraphs>134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Futura PT Book</vt:lpstr>
      <vt:lpstr>Gibson</vt:lpstr>
      <vt:lpstr>Gibson Book</vt:lpstr>
      <vt:lpstr>Gibson Medium</vt:lpstr>
      <vt:lpstr>Gibson SemBd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Karam</dc:creator>
  <cp:lastModifiedBy>Charity Benedict</cp:lastModifiedBy>
  <cp:revision>22</cp:revision>
  <dcterms:created xsi:type="dcterms:W3CDTF">2022-01-18T17:43:42Z</dcterms:created>
  <dcterms:modified xsi:type="dcterms:W3CDTF">2022-10-11T20:16:41Z</dcterms:modified>
</cp:coreProperties>
</file>