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1"/>
  </p:notesMasterIdLst>
  <p:sldIdLst>
    <p:sldId id="306" r:id="rId5"/>
    <p:sldId id="307" r:id="rId6"/>
    <p:sldId id="308" r:id="rId7"/>
    <p:sldId id="309" r:id="rId8"/>
    <p:sldId id="321" r:id="rId9"/>
    <p:sldId id="304" r:id="rId10"/>
    <p:sldId id="314" r:id="rId11"/>
    <p:sldId id="322" r:id="rId12"/>
    <p:sldId id="323" r:id="rId13"/>
    <p:sldId id="324" r:id="rId14"/>
    <p:sldId id="317" r:id="rId15"/>
    <p:sldId id="315" r:id="rId16"/>
    <p:sldId id="318" r:id="rId17"/>
    <p:sldId id="316" r:id="rId18"/>
    <p:sldId id="305" r:id="rId19"/>
    <p:sldId id="31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967" autoAdjust="0"/>
  </p:normalViewPr>
  <p:slideViewPr>
    <p:cSldViewPr snapToGrid="0">
      <p:cViewPr varScale="1">
        <p:scale>
          <a:sx n="82" d="100"/>
          <a:sy n="82" d="100"/>
        </p:scale>
        <p:origin x="720" y="77"/>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r>
              <a:rPr lang="en-US" sz="5400" spc="400" dirty="0">
                <a:solidFill>
                  <a:schemeClr val="bg1"/>
                </a:solidFill>
              </a:rPr>
              <a:t>First Selectman’s Presentation</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bg1"/>
                </a:solidFill>
              </a:rPr>
              <a:t>Andreas Bisbikos, First Selectman</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6EC4-068A-EEFA-EC8A-99BAF96DDC85}"/>
              </a:ext>
            </a:extLst>
          </p:cNvPr>
          <p:cNvSpPr>
            <a:spLocks noGrp="1"/>
          </p:cNvSpPr>
          <p:nvPr>
            <p:ph type="title"/>
          </p:nvPr>
        </p:nvSpPr>
        <p:spPr/>
        <p:txBody>
          <a:bodyPr/>
          <a:lstStyle/>
          <a:p>
            <a:r>
              <a:rPr lang="en-US" dirty="0"/>
              <a:t>120 South Main Street</a:t>
            </a:r>
          </a:p>
        </p:txBody>
      </p:sp>
      <p:pic>
        <p:nvPicPr>
          <p:cNvPr id="8" name="Content Placeholder 7" descr="A picture containing indoor, ceiling, building, floor&#10;&#10;Description automatically generated">
            <a:extLst>
              <a:ext uri="{FF2B5EF4-FFF2-40B4-BE49-F238E27FC236}">
                <a16:creationId xmlns:a16="http://schemas.microsoft.com/office/drawing/2014/main" id="{ED26F8FB-5EAD-3D49-A7D6-6B076FA1667A}"/>
              </a:ext>
            </a:extLst>
          </p:cNvPr>
          <p:cNvPicPr>
            <a:picLocks noGrp="1" noChangeAspect="1"/>
          </p:cNvPicPr>
          <p:nvPr>
            <p:ph idx="1"/>
          </p:nvPr>
        </p:nvPicPr>
        <p:blipFill>
          <a:blip r:embed="rId2"/>
          <a:stretch>
            <a:fillRect/>
          </a:stretch>
        </p:blipFill>
        <p:spPr>
          <a:xfrm>
            <a:off x="2094000" y="1825625"/>
            <a:ext cx="7735712" cy="4351338"/>
          </a:xfrm>
        </p:spPr>
      </p:pic>
      <p:sp>
        <p:nvSpPr>
          <p:cNvPr id="6" name="Slide Number Placeholder 5">
            <a:extLst>
              <a:ext uri="{FF2B5EF4-FFF2-40B4-BE49-F238E27FC236}">
                <a16:creationId xmlns:a16="http://schemas.microsoft.com/office/drawing/2014/main" id="{5107AC08-47FD-6598-B61C-A3B16F222206}"/>
              </a:ext>
            </a:extLst>
          </p:cNvPr>
          <p:cNvSpPr>
            <a:spLocks noGrp="1"/>
          </p:cNvSpPr>
          <p:nvPr>
            <p:ph type="sldNum" sz="quarter" idx="12"/>
          </p:nvPr>
        </p:nvSpPr>
        <p:spPr/>
        <p:txBody>
          <a:bodyPr/>
          <a:lstStyle/>
          <a:p>
            <a:fld id="{D8DA9DAA-006C-4F4B-980E-E3DF019B24E2}" type="slidenum">
              <a:rPr lang="en-US" smtClean="0"/>
              <a:pPr/>
              <a:t>10</a:t>
            </a:fld>
            <a:endParaRPr lang="en-US" dirty="0"/>
          </a:p>
        </p:txBody>
      </p:sp>
    </p:spTree>
    <p:extLst>
      <p:ext uri="{BB962C8B-B14F-4D97-AF65-F5344CB8AC3E}">
        <p14:creationId xmlns:p14="http://schemas.microsoft.com/office/powerpoint/2010/main" val="144479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9E71-B318-4061-EE7E-563C7B4C99A6}"/>
              </a:ext>
            </a:extLst>
          </p:cNvPr>
          <p:cNvSpPr>
            <a:spLocks noGrp="1"/>
          </p:cNvSpPr>
          <p:nvPr>
            <p:ph type="title"/>
          </p:nvPr>
        </p:nvSpPr>
        <p:spPr/>
        <p:txBody>
          <a:bodyPr/>
          <a:lstStyle/>
          <a:p>
            <a:r>
              <a:rPr lang="en-US" dirty="0"/>
              <a:t>Police Station/Youth Center/Food Bank</a:t>
            </a:r>
          </a:p>
        </p:txBody>
      </p:sp>
      <p:sp>
        <p:nvSpPr>
          <p:cNvPr id="3" name="Text Placeholder 2">
            <a:extLst>
              <a:ext uri="{FF2B5EF4-FFF2-40B4-BE49-F238E27FC236}">
                <a16:creationId xmlns:a16="http://schemas.microsoft.com/office/drawing/2014/main" id="{2CC4FC39-41B8-4941-696F-3C39228B0537}"/>
              </a:ext>
            </a:extLst>
          </p:cNvPr>
          <p:cNvSpPr>
            <a:spLocks noGrp="1"/>
          </p:cNvSpPr>
          <p:nvPr>
            <p:ph type="body" idx="1"/>
          </p:nvPr>
        </p:nvSpPr>
        <p:spPr/>
        <p:txBody>
          <a:bodyPr/>
          <a:lstStyle/>
          <a:p>
            <a:r>
              <a:rPr lang="en-US" dirty="0"/>
              <a:t>Status</a:t>
            </a:r>
          </a:p>
        </p:txBody>
      </p:sp>
      <p:sp>
        <p:nvSpPr>
          <p:cNvPr id="4" name="Content Placeholder 3">
            <a:extLst>
              <a:ext uri="{FF2B5EF4-FFF2-40B4-BE49-F238E27FC236}">
                <a16:creationId xmlns:a16="http://schemas.microsoft.com/office/drawing/2014/main" id="{B26C43D0-83A1-6068-5C7A-C7FCD3A325D8}"/>
              </a:ext>
            </a:extLst>
          </p:cNvPr>
          <p:cNvSpPr>
            <a:spLocks noGrp="1"/>
          </p:cNvSpPr>
          <p:nvPr>
            <p:ph sz="half" idx="2"/>
          </p:nvPr>
        </p:nvSpPr>
        <p:spPr>
          <a:xfrm>
            <a:off x="1444752" y="2505075"/>
            <a:ext cx="4553712" cy="3987800"/>
          </a:xfrm>
        </p:spPr>
        <p:txBody>
          <a:bodyPr>
            <a:normAutofit fontScale="92500" lnSpcReduction="20000"/>
          </a:bodyPr>
          <a:lstStyle/>
          <a:p>
            <a:r>
              <a:rPr lang="en-US" dirty="0"/>
              <a:t>Both the Colchester Police Department and Colchester Youth &amp; Social Services have reviewed the size of the building and agree that it is more than adequate</a:t>
            </a:r>
          </a:p>
          <a:p>
            <a:r>
              <a:rPr lang="en-US" dirty="0"/>
              <a:t>They are willing to share the space and believe it would be a great opportunity for the Town</a:t>
            </a:r>
          </a:p>
          <a:p>
            <a:r>
              <a:rPr lang="en-US" dirty="0"/>
              <a:t>Updating the crosswalk will be cleared by the state. The Police will provide crossing guards for children going to the Youth Center after school.</a:t>
            </a:r>
          </a:p>
          <a:p>
            <a:r>
              <a:rPr lang="en-US" dirty="0"/>
              <a:t>Low traffic impact to the Town</a:t>
            </a:r>
          </a:p>
          <a:p>
            <a:r>
              <a:rPr lang="en-US" dirty="0"/>
              <a:t>15,000 square feet</a:t>
            </a:r>
          </a:p>
        </p:txBody>
      </p:sp>
      <p:sp>
        <p:nvSpPr>
          <p:cNvPr id="5" name="Text Placeholder 4">
            <a:extLst>
              <a:ext uri="{FF2B5EF4-FFF2-40B4-BE49-F238E27FC236}">
                <a16:creationId xmlns:a16="http://schemas.microsoft.com/office/drawing/2014/main" id="{3A7D4F3A-EFF6-AD6B-6F09-7DDD25C6776C}"/>
              </a:ext>
            </a:extLst>
          </p:cNvPr>
          <p:cNvSpPr>
            <a:spLocks noGrp="1"/>
          </p:cNvSpPr>
          <p:nvPr>
            <p:ph type="body" sz="quarter" idx="3"/>
          </p:nvPr>
        </p:nvSpPr>
        <p:spPr/>
        <p:txBody>
          <a:bodyPr/>
          <a:lstStyle/>
          <a:p>
            <a:r>
              <a:rPr lang="en-US" dirty="0"/>
              <a:t>ARPA</a:t>
            </a:r>
          </a:p>
        </p:txBody>
      </p:sp>
      <p:sp>
        <p:nvSpPr>
          <p:cNvPr id="6" name="Content Placeholder 5">
            <a:extLst>
              <a:ext uri="{FF2B5EF4-FFF2-40B4-BE49-F238E27FC236}">
                <a16:creationId xmlns:a16="http://schemas.microsoft.com/office/drawing/2014/main" id="{645EB991-13FD-0AD3-420F-56A83463DD9C}"/>
              </a:ext>
            </a:extLst>
          </p:cNvPr>
          <p:cNvSpPr>
            <a:spLocks noGrp="1"/>
          </p:cNvSpPr>
          <p:nvPr>
            <p:ph sz="quarter" idx="4"/>
          </p:nvPr>
        </p:nvSpPr>
        <p:spPr/>
        <p:txBody>
          <a:bodyPr>
            <a:normAutofit fontScale="92500" lnSpcReduction="20000"/>
          </a:bodyPr>
          <a:lstStyle/>
          <a:p>
            <a:r>
              <a:rPr lang="en-US" dirty="0"/>
              <a:t>ARPA Police Funding Request: $228K</a:t>
            </a:r>
          </a:p>
          <a:p>
            <a:r>
              <a:rPr lang="en-US" dirty="0"/>
              <a:t>ARPA Youth Center Funding Request: $800K</a:t>
            </a:r>
          </a:p>
        </p:txBody>
      </p:sp>
    </p:spTree>
    <p:extLst>
      <p:ext uri="{BB962C8B-B14F-4D97-AF65-F5344CB8AC3E}">
        <p14:creationId xmlns:p14="http://schemas.microsoft.com/office/powerpoint/2010/main" val="167468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Funding Sources</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524000" y="3896091"/>
            <a:ext cx="9144000" cy="1325880"/>
          </a:xfrm>
        </p:spPr>
        <p:txBody>
          <a:bodyPr/>
          <a:lstStyle/>
          <a:p>
            <a:r>
              <a:rPr lang="en-US" sz="2000" dirty="0">
                <a:solidFill>
                  <a:schemeClr val="bg1"/>
                </a:solidFill>
              </a:rPr>
              <a:t>120 South Main Street</a:t>
            </a:r>
            <a:endParaRPr lang="en-US" dirty="0"/>
          </a:p>
        </p:txBody>
      </p:sp>
    </p:spTree>
    <p:extLst>
      <p:ext uri="{BB962C8B-B14F-4D97-AF65-F5344CB8AC3E}">
        <p14:creationId xmlns:p14="http://schemas.microsoft.com/office/powerpoint/2010/main" val="82474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94F7-157E-C699-2685-A6573BAD7884}"/>
              </a:ext>
            </a:extLst>
          </p:cNvPr>
          <p:cNvSpPr>
            <a:spLocks noGrp="1"/>
          </p:cNvSpPr>
          <p:nvPr>
            <p:ph type="title"/>
          </p:nvPr>
        </p:nvSpPr>
        <p:spPr/>
        <p:txBody>
          <a:bodyPr/>
          <a:lstStyle/>
          <a:p>
            <a:r>
              <a:rPr lang="en-US" dirty="0"/>
              <a:t>Funding Sources</a:t>
            </a:r>
          </a:p>
        </p:txBody>
      </p:sp>
      <p:sp>
        <p:nvSpPr>
          <p:cNvPr id="3" name="Text Placeholder 2">
            <a:extLst>
              <a:ext uri="{FF2B5EF4-FFF2-40B4-BE49-F238E27FC236}">
                <a16:creationId xmlns:a16="http://schemas.microsoft.com/office/drawing/2014/main" id="{5829B69A-B98E-35CA-B1FB-3701072A8CCD}"/>
              </a:ext>
            </a:extLst>
          </p:cNvPr>
          <p:cNvSpPr>
            <a:spLocks noGrp="1"/>
          </p:cNvSpPr>
          <p:nvPr>
            <p:ph type="body" idx="1"/>
          </p:nvPr>
        </p:nvSpPr>
        <p:spPr/>
        <p:txBody>
          <a:bodyPr/>
          <a:lstStyle/>
          <a:p>
            <a:r>
              <a:rPr lang="en-US" dirty="0"/>
              <a:t>ARPA/BENDAS/SALE</a:t>
            </a:r>
          </a:p>
        </p:txBody>
      </p:sp>
      <p:sp>
        <p:nvSpPr>
          <p:cNvPr id="4" name="Content Placeholder 3">
            <a:extLst>
              <a:ext uri="{FF2B5EF4-FFF2-40B4-BE49-F238E27FC236}">
                <a16:creationId xmlns:a16="http://schemas.microsoft.com/office/drawing/2014/main" id="{E069034A-80E8-68FB-530C-D962821FA246}"/>
              </a:ext>
            </a:extLst>
          </p:cNvPr>
          <p:cNvSpPr>
            <a:spLocks noGrp="1"/>
          </p:cNvSpPr>
          <p:nvPr>
            <p:ph sz="half" idx="2"/>
          </p:nvPr>
        </p:nvSpPr>
        <p:spPr>
          <a:xfrm>
            <a:off x="1444752" y="2505075"/>
            <a:ext cx="4553712" cy="2832035"/>
          </a:xfrm>
        </p:spPr>
        <p:txBody>
          <a:bodyPr>
            <a:normAutofit lnSpcReduction="10000"/>
          </a:bodyPr>
          <a:lstStyle/>
          <a:p>
            <a:r>
              <a:rPr lang="en-US" dirty="0"/>
              <a:t>ARPA Police Funding Request: $228K</a:t>
            </a:r>
          </a:p>
          <a:p>
            <a:r>
              <a:rPr lang="en-US" dirty="0"/>
              <a:t>ARPA Youth Center Funding Request: $800K</a:t>
            </a:r>
          </a:p>
          <a:p>
            <a:r>
              <a:rPr lang="en-US" dirty="0" err="1"/>
              <a:t>Bendas</a:t>
            </a:r>
            <a:r>
              <a:rPr lang="en-US" dirty="0"/>
              <a:t> Police: $300K</a:t>
            </a:r>
          </a:p>
          <a:p>
            <a:r>
              <a:rPr lang="en-US" dirty="0" err="1"/>
              <a:t>Bendas</a:t>
            </a:r>
            <a:r>
              <a:rPr lang="en-US" dirty="0"/>
              <a:t> Food Bank: $575K</a:t>
            </a:r>
          </a:p>
          <a:p>
            <a:r>
              <a:rPr lang="en-US" dirty="0"/>
              <a:t>Sale of Current Senior Center: $300K (already have multiple interested buyers)</a:t>
            </a:r>
          </a:p>
          <a:p>
            <a:pPr marL="0" indent="0">
              <a:buNone/>
            </a:pPr>
            <a:endParaRPr lang="en-US" dirty="0"/>
          </a:p>
        </p:txBody>
      </p:sp>
      <p:sp>
        <p:nvSpPr>
          <p:cNvPr id="5" name="Text Placeholder 4">
            <a:extLst>
              <a:ext uri="{FF2B5EF4-FFF2-40B4-BE49-F238E27FC236}">
                <a16:creationId xmlns:a16="http://schemas.microsoft.com/office/drawing/2014/main" id="{E85AEBE1-EA29-9A02-9B8B-73BADE7F2EC8}"/>
              </a:ext>
            </a:extLst>
          </p:cNvPr>
          <p:cNvSpPr>
            <a:spLocks noGrp="1"/>
          </p:cNvSpPr>
          <p:nvPr>
            <p:ph type="body" sz="quarter" idx="3"/>
          </p:nvPr>
        </p:nvSpPr>
        <p:spPr/>
        <p:txBody>
          <a:bodyPr/>
          <a:lstStyle/>
          <a:p>
            <a:r>
              <a:rPr lang="en-US" dirty="0"/>
              <a:t>Totals</a:t>
            </a:r>
          </a:p>
        </p:txBody>
      </p:sp>
      <p:sp>
        <p:nvSpPr>
          <p:cNvPr id="6" name="Content Placeholder 5">
            <a:extLst>
              <a:ext uri="{FF2B5EF4-FFF2-40B4-BE49-F238E27FC236}">
                <a16:creationId xmlns:a16="http://schemas.microsoft.com/office/drawing/2014/main" id="{D3B4E89D-A774-A75F-F3C3-3210074873FD}"/>
              </a:ext>
            </a:extLst>
          </p:cNvPr>
          <p:cNvSpPr>
            <a:spLocks noGrp="1"/>
          </p:cNvSpPr>
          <p:nvPr>
            <p:ph sz="quarter" idx="4"/>
          </p:nvPr>
        </p:nvSpPr>
        <p:spPr>
          <a:xfrm>
            <a:off x="6784848" y="2505075"/>
            <a:ext cx="4553712" cy="1488427"/>
          </a:xfrm>
        </p:spPr>
        <p:txBody>
          <a:bodyPr>
            <a:normAutofit lnSpcReduction="10000"/>
          </a:bodyPr>
          <a:lstStyle/>
          <a:p>
            <a:r>
              <a:rPr lang="en-US" dirty="0"/>
              <a:t>ARPA: $1.028M</a:t>
            </a:r>
          </a:p>
          <a:p>
            <a:r>
              <a:rPr lang="en-US" dirty="0" err="1"/>
              <a:t>Bendas</a:t>
            </a:r>
            <a:r>
              <a:rPr lang="en-US" dirty="0"/>
              <a:t>: $875</a:t>
            </a:r>
          </a:p>
          <a:p>
            <a:r>
              <a:rPr lang="en-US" dirty="0"/>
              <a:t>Senior Center Sale: $300K</a:t>
            </a:r>
          </a:p>
          <a:p>
            <a:r>
              <a:rPr lang="en-US" dirty="0"/>
              <a:t>Net: $2.103 M</a:t>
            </a:r>
          </a:p>
        </p:txBody>
      </p:sp>
      <p:sp>
        <p:nvSpPr>
          <p:cNvPr id="9" name="TextBox 8">
            <a:extLst>
              <a:ext uri="{FF2B5EF4-FFF2-40B4-BE49-F238E27FC236}">
                <a16:creationId xmlns:a16="http://schemas.microsoft.com/office/drawing/2014/main" id="{C55DC0D3-8F97-5AEA-02B4-4630F2F7BFCC}"/>
              </a:ext>
            </a:extLst>
          </p:cNvPr>
          <p:cNvSpPr txBox="1"/>
          <p:nvPr/>
        </p:nvSpPr>
        <p:spPr>
          <a:xfrm>
            <a:off x="6512983" y="4525347"/>
            <a:ext cx="5262250" cy="2308324"/>
          </a:xfrm>
          <a:prstGeom prst="rect">
            <a:avLst/>
          </a:prstGeom>
          <a:noFill/>
        </p:spPr>
        <p:txBody>
          <a:bodyPr wrap="square" rtlCol="0">
            <a:spAutoFit/>
          </a:bodyPr>
          <a:lstStyle/>
          <a:p>
            <a:r>
              <a:rPr lang="en-US" b="1" dirty="0"/>
              <a:t>Future Maintenance &amp; Improvements</a:t>
            </a:r>
          </a:p>
          <a:p>
            <a:pPr marL="285750" indent="-285750">
              <a:buFont typeface="Arial" panose="020B0604020202020204" pitchFamily="34" charset="0"/>
              <a:buChar char="•"/>
            </a:pPr>
            <a:r>
              <a:rPr kumimoji="0" lang="fr-FR" sz="1800" b="0" i="0" u="none" strike="noStrike" kern="1200" cap="none" spc="0" normalizeH="0" baseline="0" noProof="0" dirty="0">
                <a:ln>
                  <a:noFill/>
                </a:ln>
                <a:solidFill>
                  <a:prstClr val="black"/>
                </a:solidFill>
                <a:effectLst/>
                <a:uLnTx/>
                <a:uFillTx/>
                <a:latin typeface="Univers"/>
                <a:ea typeface="+mn-ea"/>
                <a:cs typeface="+mn-cs"/>
              </a:rPr>
              <a:t>DCF Grant: $17,885</a:t>
            </a:r>
          </a:p>
          <a:p>
            <a:pPr marL="285750" indent="-285750">
              <a:buFont typeface="Arial" panose="020B0604020202020204" pitchFamily="34" charset="0"/>
              <a:buChar char="•"/>
            </a:pPr>
            <a:r>
              <a:rPr lang="fr-FR" dirty="0">
                <a:solidFill>
                  <a:prstClr val="black"/>
                </a:solidFill>
                <a:latin typeface="Univers"/>
              </a:rPr>
              <a:t>Police Special Duty: $100,000</a:t>
            </a:r>
          </a:p>
          <a:p>
            <a:pPr marL="742950" lvl="1" indent="-285750">
              <a:buFont typeface="Arial" panose="020B0604020202020204" pitchFamily="34" charset="0"/>
              <a:buChar char="•"/>
            </a:pPr>
            <a:r>
              <a:rPr lang="fr-FR" dirty="0">
                <a:solidFill>
                  <a:prstClr val="black"/>
                </a:solidFill>
                <a:latin typeface="Univers"/>
              </a:rPr>
              <a:t>21-22: $60,435 (General Fund)</a:t>
            </a:r>
          </a:p>
          <a:p>
            <a:pPr marL="742950" lvl="1" indent="-285750">
              <a:buFont typeface="Arial" panose="020B0604020202020204" pitchFamily="34" charset="0"/>
              <a:buChar char="•"/>
            </a:pPr>
            <a:r>
              <a:rPr lang="fr-FR" dirty="0">
                <a:solidFill>
                  <a:prstClr val="black"/>
                </a:solidFill>
                <a:latin typeface="Univers"/>
              </a:rPr>
              <a:t>22-23: $388,255 (General Fund)</a:t>
            </a:r>
            <a:endParaRPr lang="en-US" dirty="0">
              <a:solidFill>
                <a:prstClr val="black"/>
              </a:solidFill>
              <a:latin typeface="Univers"/>
            </a:endParaRPr>
          </a:p>
          <a:p>
            <a:pPr marL="742950" lvl="1" indent="-285750">
              <a:buFont typeface="Arial" panose="020B0604020202020204" pitchFamily="34" charset="0"/>
              <a:buChar char="•"/>
            </a:pPr>
            <a:endParaRPr lang="en-US" dirty="0">
              <a:solidFill>
                <a:prstClr val="black"/>
              </a:solidFill>
              <a:latin typeface="Univers"/>
            </a:endParaRPr>
          </a:p>
          <a:p>
            <a:pPr marL="742950" lvl="1" indent="-285750">
              <a:buFont typeface="Arial" panose="020B0604020202020204" pitchFamily="34" charset="0"/>
              <a:buChar char="•"/>
            </a:pPr>
            <a:r>
              <a:rPr lang="en-US" dirty="0">
                <a:solidFill>
                  <a:prstClr val="black"/>
                </a:solidFill>
                <a:latin typeface="Univers"/>
              </a:rPr>
              <a:t>Net: $117,885 (New Special Fund)</a:t>
            </a:r>
          </a:p>
          <a:p>
            <a:pPr marL="742950" lvl="1" indent="-285750">
              <a:buFont typeface="Arial" panose="020B0604020202020204" pitchFamily="34" charset="0"/>
              <a:buChar char="•"/>
            </a:pPr>
            <a:r>
              <a:rPr lang="en-US" dirty="0">
                <a:solidFill>
                  <a:prstClr val="black"/>
                </a:solidFill>
                <a:latin typeface="Univers"/>
              </a:rPr>
              <a:t>Burden to Taxpayer: $0</a:t>
            </a:r>
          </a:p>
        </p:txBody>
      </p:sp>
    </p:spTree>
    <p:extLst>
      <p:ext uri="{BB962C8B-B14F-4D97-AF65-F5344CB8AC3E}">
        <p14:creationId xmlns:p14="http://schemas.microsoft.com/office/powerpoint/2010/main" val="7921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The FUTURE TO COME</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sz="2000" dirty="0">
                <a:solidFill>
                  <a:schemeClr val="bg1"/>
                </a:solidFill>
              </a:rPr>
              <a:t>120 South Main Street</a:t>
            </a:r>
            <a:endParaRPr lang="en-US" dirty="0"/>
          </a:p>
        </p:txBody>
      </p:sp>
    </p:spTree>
    <p:extLst>
      <p:ext uri="{BB962C8B-B14F-4D97-AF65-F5344CB8AC3E}">
        <p14:creationId xmlns:p14="http://schemas.microsoft.com/office/powerpoint/2010/main" val="4282922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The Future to Come</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Option 1</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fontScale="77500" lnSpcReduction="20000"/>
          </a:bodyPr>
          <a:lstStyle/>
          <a:p>
            <a:r>
              <a:rPr lang="en-US" sz="2000" dirty="0"/>
              <a:t>Negotiations begin with the new buyer and town collaborates on renovations &amp; design</a:t>
            </a:r>
          </a:p>
          <a:p>
            <a:r>
              <a:rPr lang="en-US" sz="2000" dirty="0"/>
              <a:t>Town Eventually Purchases 120 South Main Street </a:t>
            </a:r>
          </a:p>
          <a:p>
            <a:r>
              <a:rPr lang="en-US" dirty="0"/>
              <a:t>New Police Station, New Youth Center, New Food Bank, and New Parking Lot for the Town</a:t>
            </a:r>
          </a:p>
          <a:p>
            <a:r>
              <a:rPr lang="en-US" dirty="0"/>
              <a:t>Minimal impact to traffic</a:t>
            </a:r>
          </a:p>
          <a:p>
            <a:r>
              <a:rPr lang="en-US" dirty="0"/>
              <a:t>Town will have first option of refusal</a:t>
            </a:r>
          </a:p>
          <a:p>
            <a:r>
              <a:rPr lang="en-US" dirty="0"/>
              <a:t>Will negotiate price after we get hard numbers on building renovations</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Option 2</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fontScale="77500" lnSpcReduction="20000"/>
          </a:bodyPr>
          <a:lstStyle/>
          <a:p>
            <a:r>
              <a:rPr lang="en-US" sz="2000" dirty="0"/>
              <a:t>Negotiations begin with the new buyer and town collaborates on renovations &amp; design</a:t>
            </a:r>
          </a:p>
          <a:p>
            <a:r>
              <a:rPr lang="en-US" sz="2000" dirty="0"/>
              <a:t>New Business Enters + Police Station or Youth Center/Food Bank. New Parking Lot still secured.</a:t>
            </a:r>
          </a:p>
          <a:p>
            <a:r>
              <a:rPr lang="en-US" dirty="0"/>
              <a:t>Purchase/Lease Part of Property Discussion</a:t>
            </a:r>
          </a:p>
          <a:p>
            <a:r>
              <a:rPr lang="en-US" sz="2000" dirty="0"/>
              <a:t>New Parking Lot for the Town</a:t>
            </a:r>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Option 3</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Town does nothing, developers bring in new businesses</a:t>
            </a:r>
          </a:p>
          <a:p>
            <a:r>
              <a:rPr lang="en-US" sz="2000" dirty="0"/>
              <a:t>Town misses out on two acres of prime real estate</a:t>
            </a:r>
          </a:p>
          <a:p>
            <a:r>
              <a:rPr lang="en-US" sz="2000" dirty="0"/>
              <a:t>Police Expansion in Town Hall, Youth Center looks at Senior Center</a:t>
            </a:r>
          </a:p>
          <a:p>
            <a:r>
              <a:rPr lang="en-US" sz="2000" dirty="0"/>
              <a:t>New Parking Lot access would be negotiated due additional tenants</a:t>
            </a:r>
          </a:p>
        </p:txBody>
      </p:sp>
    </p:spTree>
    <p:extLst>
      <p:ext uri="{BB962C8B-B14F-4D97-AF65-F5344CB8AC3E}">
        <p14:creationId xmlns:p14="http://schemas.microsoft.com/office/powerpoint/2010/main" val="140345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a:lstStyle/>
          <a:p>
            <a:r>
              <a:rPr lang="en-US" dirty="0"/>
              <a:t>Summary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a:normAutofit/>
          </a:bodyPr>
          <a:lstStyle/>
          <a:p>
            <a:r>
              <a:rPr lang="en-US" dirty="0"/>
              <a:t>These are exciting times for Colchester. Throughout this presentation we have reviewed a variety of potentials regarding a new parking lot, a new home for the Police, and a new venue for the Youth Center &amp; Food Bank.</a:t>
            </a:r>
          </a:p>
          <a:p>
            <a:endParaRPr lang="en-US" dirty="0"/>
          </a:p>
          <a:p>
            <a:r>
              <a:rPr lang="en-US" dirty="0"/>
              <a:t>The Town is requesting an allocation of $228K of ARPA funds for Police Expansion and $800K of ARPA funds for a New Youth Center. </a:t>
            </a:r>
          </a:p>
        </p:txBody>
      </p:sp>
      <p:pic>
        <p:nvPicPr>
          <p:cNvPr id="22" name="Picture Placeholder 21" descr="mountains under near dusk sky">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a:srcRect t="63" b="63"/>
          <a:stretch/>
        </p:blipFill>
        <p:spPr/>
      </p:pic>
      <p:pic>
        <p:nvPicPr>
          <p:cNvPr id="18" name="Picture Placeholder 17" descr="mountains at sunset">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a:srcRect t="177" b="177"/>
          <a:stretch/>
        </p:blipFill>
        <p:spPr/>
      </p:pic>
      <p:pic>
        <p:nvPicPr>
          <p:cNvPr id="20" name="Picture Placeholder 19" descr="mountains at sunset">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rotWithShape="1">
          <a:blip r:embed="rId4"/>
          <a:srcRect t="209" b="209"/>
          <a:stretch/>
        </p:blipFill>
        <p:spPr/>
      </p:pic>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16</a:t>
            </a:fld>
            <a:endParaRPr lang="en-US" dirty="0"/>
          </a:p>
        </p:txBody>
      </p:sp>
    </p:spTree>
    <p:extLst>
      <p:ext uri="{BB962C8B-B14F-4D97-AF65-F5344CB8AC3E}">
        <p14:creationId xmlns:p14="http://schemas.microsoft.com/office/powerpoint/2010/main" val="358477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n-US" b="1" cap="all" spc="400" dirty="0">
                <a:solidFill>
                  <a:schemeClr val="bg1"/>
                </a:solidFill>
                <a:latin typeface="+mn-lt"/>
              </a:rPr>
              <a:t>Agenda</a:t>
            </a: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sz="1800" dirty="0">
                <a:solidFill>
                  <a:schemeClr val="bg1"/>
                </a:solidFill>
              </a:rPr>
              <a:t>Parking Lot</a:t>
            </a:r>
          </a:p>
          <a:p>
            <a:pPr algn="r"/>
            <a:r>
              <a:rPr lang="en-US" sz="1800" dirty="0">
                <a:solidFill>
                  <a:schemeClr val="bg1"/>
                </a:solidFill>
              </a:rPr>
              <a:t>Police Expansion/Youth Center/Food Bank</a:t>
            </a:r>
          </a:p>
          <a:p>
            <a:pPr algn="r"/>
            <a:r>
              <a:rPr lang="en-US" dirty="0"/>
              <a:t>Funding Sources</a:t>
            </a:r>
            <a:endParaRPr lang="en-US" sz="1800" dirty="0">
              <a:solidFill>
                <a:schemeClr val="bg1"/>
              </a:solidFill>
            </a:endParaRPr>
          </a:p>
          <a:p>
            <a:pPr algn="r"/>
            <a:r>
              <a:rPr lang="en-US" sz="1800" dirty="0">
                <a:solidFill>
                  <a:schemeClr val="bg1"/>
                </a:solidFill>
              </a:rPr>
              <a:t>The Future to Come</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Introduction</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normAutofit fontScale="85000" lnSpcReduction="10000"/>
          </a:bodyPr>
          <a:lstStyle/>
          <a:p>
            <a:r>
              <a:rPr lang="en-US" dirty="0"/>
              <a:t>As First Selectman, I have been working very hard on a variety of projects and initiatives. One of those initiatives has been to address the eye sore at 120 South Main Street (Jack’s Chevrolet building). Throughout my tenure, I have had on going conversations with perspective buyers and the sellers in the hopes of making progress.</a:t>
            </a:r>
          </a:p>
          <a:p>
            <a:r>
              <a:rPr lang="en-US" b="1" dirty="0"/>
              <a:t>Today</a:t>
            </a:r>
            <a:r>
              <a:rPr lang="en-US" dirty="0"/>
              <a:t>, I am proud to announce, that a group of buyers have formally signed the contract to purchase the property. The contract becomes official in three weeks. Once the purchase of the property is finalized, I will begin serious negotiations with the buyers on behalf of the Town.</a:t>
            </a:r>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First Selectman’s Presentation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Parking Lot</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dirty="0"/>
              <a:t>120 South Main Street</a:t>
            </a:r>
          </a:p>
        </p:txBody>
      </p:sp>
    </p:spTree>
    <p:extLst>
      <p:ext uri="{BB962C8B-B14F-4D97-AF65-F5344CB8AC3E}">
        <p14:creationId xmlns:p14="http://schemas.microsoft.com/office/powerpoint/2010/main" val="22278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3C3A-ED19-CC1E-F00D-3CFB824D2B33}"/>
              </a:ext>
            </a:extLst>
          </p:cNvPr>
          <p:cNvSpPr>
            <a:spLocks noGrp="1"/>
          </p:cNvSpPr>
          <p:nvPr>
            <p:ph type="title"/>
          </p:nvPr>
        </p:nvSpPr>
        <p:spPr/>
        <p:txBody>
          <a:bodyPr/>
          <a:lstStyle/>
          <a:p>
            <a:r>
              <a:rPr lang="en-US" dirty="0"/>
              <a:t>120 South Main Street</a:t>
            </a:r>
          </a:p>
        </p:txBody>
      </p:sp>
      <p:pic>
        <p:nvPicPr>
          <p:cNvPr id="8" name="Content Placeholder 7" descr="Map&#10;&#10;Description automatically generated">
            <a:extLst>
              <a:ext uri="{FF2B5EF4-FFF2-40B4-BE49-F238E27FC236}">
                <a16:creationId xmlns:a16="http://schemas.microsoft.com/office/drawing/2014/main" id="{548256ED-7220-F148-2A2D-1B861B13F1E5}"/>
              </a:ext>
            </a:extLst>
          </p:cNvPr>
          <p:cNvPicPr>
            <a:picLocks noGrp="1" noChangeAspect="1"/>
          </p:cNvPicPr>
          <p:nvPr>
            <p:ph idx="1"/>
          </p:nvPr>
        </p:nvPicPr>
        <p:blipFill>
          <a:blip r:embed="rId2"/>
          <a:stretch>
            <a:fillRect/>
          </a:stretch>
        </p:blipFill>
        <p:spPr>
          <a:xfrm>
            <a:off x="1922107" y="1825625"/>
            <a:ext cx="7382230" cy="4805202"/>
          </a:xfrm>
        </p:spPr>
      </p:pic>
      <p:sp>
        <p:nvSpPr>
          <p:cNvPr id="6" name="Slide Number Placeholder 5">
            <a:extLst>
              <a:ext uri="{FF2B5EF4-FFF2-40B4-BE49-F238E27FC236}">
                <a16:creationId xmlns:a16="http://schemas.microsoft.com/office/drawing/2014/main" id="{6BCD3135-3294-C37F-4F59-B85BD2EB545E}"/>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113111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Parking Lot</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4549775" cy="823912"/>
          </a:xfrm>
        </p:spPr>
        <p:txBody>
          <a:bodyPr/>
          <a:lstStyle/>
          <a:p>
            <a:r>
              <a:rPr lang="en-US" dirty="0"/>
              <a:t>Status</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4"/>
            <a:ext cx="4549775" cy="3317227"/>
          </a:xfrm>
        </p:spPr>
        <p:txBody>
          <a:bodyPr>
            <a:normAutofit fontScale="92500" lnSpcReduction="10000"/>
          </a:bodyPr>
          <a:lstStyle/>
          <a:p>
            <a:r>
              <a:rPr lang="en-US" dirty="0"/>
              <a:t>A tentative agreement with the prospective buyers has already been struck which would allow the town residents to use the parking lot for any activities related to the Green if the property is bought or leased</a:t>
            </a:r>
          </a:p>
          <a:p>
            <a:r>
              <a:rPr lang="en-US" dirty="0"/>
              <a:t>Up to 150 parking spots</a:t>
            </a:r>
          </a:p>
          <a:p>
            <a:r>
              <a:rPr lang="en-US" dirty="0"/>
              <a:t>If the Town does not buy or lease the property, new parking lot access would be negotiated due to additional tenants being involved</a:t>
            </a:r>
          </a:p>
          <a:p>
            <a:endParaRPr lang="en-US" dirty="0"/>
          </a:p>
          <a:p>
            <a:endParaRPr lang="en-US" sz="2000" dirty="0"/>
          </a:p>
          <a:p>
            <a:endParaRPr lang="en-US" sz="2000" dirty="0"/>
          </a:p>
          <a:p>
            <a:endParaRPr lang="en-US" sz="2000" dirty="0"/>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6783206" y="1681163"/>
            <a:ext cx="4572182" cy="823912"/>
          </a:xfrm>
        </p:spPr>
        <p:txBody>
          <a:bodyPr/>
          <a:lstStyle/>
          <a:p>
            <a:r>
              <a:rPr lang="en-US" dirty="0"/>
              <a:t>ARPA</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6783206" y="2505075"/>
            <a:ext cx="4572182" cy="3684588"/>
          </a:xfrm>
        </p:spPr>
        <p:txBody>
          <a:bodyPr>
            <a:normAutofit fontScale="92500" lnSpcReduction="10000"/>
          </a:bodyPr>
          <a:lstStyle/>
          <a:p>
            <a:r>
              <a:rPr lang="en-US" dirty="0"/>
              <a:t>ARPA Funding Request: $0</a:t>
            </a:r>
            <a:endParaRPr lang="en-US" sz="2000" dirty="0"/>
          </a:p>
        </p:txBody>
      </p:sp>
    </p:spTree>
    <p:extLst>
      <p:ext uri="{BB962C8B-B14F-4D97-AF65-F5344CB8AC3E}">
        <p14:creationId xmlns:p14="http://schemas.microsoft.com/office/powerpoint/2010/main" val="312476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normAutofit fontScale="90000"/>
          </a:bodyPr>
          <a:lstStyle/>
          <a:p>
            <a:r>
              <a:rPr lang="en-US" b="1" cap="all" spc="400" dirty="0">
                <a:solidFill>
                  <a:schemeClr val="bg1"/>
                </a:solidFill>
                <a:latin typeface="+mn-lt"/>
              </a:rPr>
              <a:t>Police Station/Youth Center/Food Bank</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sz="2000" dirty="0">
                <a:solidFill>
                  <a:schemeClr val="bg1"/>
                </a:solidFill>
              </a:rPr>
              <a:t>120 South Main Street</a:t>
            </a:r>
            <a:endParaRPr lang="en-US" dirty="0"/>
          </a:p>
        </p:txBody>
      </p:sp>
    </p:spTree>
    <p:extLst>
      <p:ext uri="{BB962C8B-B14F-4D97-AF65-F5344CB8AC3E}">
        <p14:creationId xmlns:p14="http://schemas.microsoft.com/office/powerpoint/2010/main" val="2132570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3175-48D6-FAA4-153A-DCB415FBF46A}"/>
              </a:ext>
            </a:extLst>
          </p:cNvPr>
          <p:cNvSpPr>
            <a:spLocks noGrp="1"/>
          </p:cNvSpPr>
          <p:nvPr>
            <p:ph type="title"/>
          </p:nvPr>
        </p:nvSpPr>
        <p:spPr/>
        <p:txBody>
          <a:bodyPr/>
          <a:lstStyle/>
          <a:p>
            <a:r>
              <a:rPr lang="en-US" dirty="0"/>
              <a:t>120 South Main Street</a:t>
            </a:r>
          </a:p>
        </p:txBody>
      </p:sp>
      <p:pic>
        <p:nvPicPr>
          <p:cNvPr id="8" name="Content Placeholder 7" descr="A picture containing ground, ceiling, indoor, floor&#10;&#10;Description automatically generated">
            <a:extLst>
              <a:ext uri="{FF2B5EF4-FFF2-40B4-BE49-F238E27FC236}">
                <a16:creationId xmlns:a16="http://schemas.microsoft.com/office/drawing/2014/main" id="{9575C60B-0D63-968F-DA34-2382C8E59975}"/>
              </a:ext>
            </a:extLst>
          </p:cNvPr>
          <p:cNvPicPr>
            <a:picLocks noGrp="1" noChangeAspect="1"/>
          </p:cNvPicPr>
          <p:nvPr>
            <p:ph idx="1"/>
          </p:nvPr>
        </p:nvPicPr>
        <p:blipFill>
          <a:blip r:embed="rId2"/>
          <a:stretch>
            <a:fillRect/>
          </a:stretch>
        </p:blipFill>
        <p:spPr>
          <a:xfrm>
            <a:off x="2094000" y="1825625"/>
            <a:ext cx="7735712" cy="4351338"/>
          </a:xfrm>
        </p:spPr>
      </p:pic>
      <p:sp>
        <p:nvSpPr>
          <p:cNvPr id="6" name="Slide Number Placeholder 5">
            <a:extLst>
              <a:ext uri="{FF2B5EF4-FFF2-40B4-BE49-F238E27FC236}">
                <a16:creationId xmlns:a16="http://schemas.microsoft.com/office/drawing/2014/main" id="{1FFC125E-AB7C-6CA6-B4D5-30CD68F9F583}"/>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Tree>
    <p:extLst>
      <p:ext uri="{BB962C8B-B14F-4D97-AF65-F5344CB8AC3E}">
        <p14:creationId xmlns:p14="http://schemas.microsoft.com/office/powerpoint/2010/main" val="340057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52DF-F651-5D39-E851-B412D999040B}"/>
              </a:ext>
            </a:extLst>
          </p:cNvPr>
          <p:cNvSpPr>
            <a:spLocks noGrp="1"/>
          </p:cNvSpPr>
          <p:nvPr>
            <p:ph type="title"/>
          </p:nvPr>
        </p:nvSpPr>
        <p:spPr/>
        <p:txBody>
          <a:bodyPr/>
          <a:lstStyle/>
          <a:p>
            <a:r>
              <a:rPr lang="en-US" dirty="0"/>
              <a:t>120 South Main Street</a:t>
            </a:r>
          </a:p>
        </p:txBody>
      </p:sp>
      <p:pic>
        <p:nvPicPr>
          <p:cNvPr id="8" name="Content Placeholder 7" descr="A picture containing ground, building&#10;&#10;Description automatically generated">
            <a:extLst>
              <a:ext uri="{FF2B5EF4-FFF2-40B4-BE49-F238E27FC236}">
                <a16:creationId xmlns:a16="http://schemas.microsoft.com/office/drawing/2014/main" id="{67928CB3-A06E-9CFA-95A4-3B7E0B890F5A}"/>
              </a:ext>
            </a:extLst>
          </p:cNvPr>
          <p:cNvPicPr>
            <a:picLocks noGrp="1" noChangeAspect="1"/>
          </p:cNvPicPr>
          <p:nvPr>
            <p:ph idx="1"/>
          </p:nvPr>
        </p:nvPicPr>
        <p:blipFill>
          <a:blip r:embed="rId2"/>
          <a:stretch>
            <a:fillRect/>
          </a:stretch>
        </p:blipFill>
        <p:spPr>
          <a:xfrm>
            <a:off x="2094000" y="1825625"/>
            <a:ext cx="7735712" cy="4351338"/>
          </a:xfrm>
        </p:spPr>
      </p:pic>
      <p:sp>
        <p:nvSpPr>
          <p:cNvPr id="6" name="Slide Number Placeholder 5">
            <a:extLst>
              <a:ext uri="{FF2B5EF4-FFF2-40B4-BE49-F238E27FC236}">
                <a16:creationId xmlns:a16="http://schemas.microsoft.com/office/drawing/2014/main" id="{01E4EB4B-4AB1-06D2-579F-91D9900CC392}"/>
              </a:ext>
            </a:extLst>
          </p:cNvPr>
          <p:cNvSpPr>
            <a:spLocks noGrp="1"/>
          </p:cNvSpPr>
          <p:nvPr>
            <p:ph type="sldNum" sz="quarter" idx="12"/>
          </p:nvPr>
        </p:nvSpPr>
        <p:spPr/>
        <p:txBody>
          <a:bodyPr/>
          <a:lstStyle/>
          <a:p>
            <a:fld id="{D8DA9DAA-006C-4F4B-980E-E3DF019B24E2}" type="slidenum">
              <a:rPr lang="en-US" smtClean="0"/>
              <a:pPr/>
              <a:t>9</a:t>
            </a:fld>
            <a:endParaRPr lang="en-US" dirty="0"/>
          </a:p>
        </p:txBody>
      </p:sp>
    </p:spTree>
    <p:extLst>
      <p:ext uri="{BB962C8B-B14F-4D97-AF65-F5344CB8AC3E}">
        <p14:creationId xmlns:p14="http://schemas.microsoft.com/office/powerpoint/2010/main" val="682633815"/>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purl.org/dc/dcmitype/"/>
    <ds:schemaRef ds:uri="http://purl.org/dc/terms/"/>
    <ds:schemaRef ds:uri="71af3243-3dd4-4a8d-8c0d-dd76da1f02a5"/>
    <ds:schemaRef ds:uri="16c05727-aa75-4e4a-9b5f-8a80a1165891"/>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{F98997FC-9775-4500-9793-2077F1A4A287}tf89338750_win32</Template>
  <TotalTime>584</TotalTime>
  <Words>720</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Univers</vt:lpstr>
      <vt:lpstr>GradientUnivers</vt:lpstr>
      <vt:lpstr>First Selectman’s Presentation</vt:lpstr>
      <vt:lpstr>Agenda</vt:lpstr>
      <vt:lpstr>Introduction</vt:lpstr>
      <vt:lpstr>Parking Lot</vt:lpstr>
      <vt:lpstr>120 South Main Street</vt:lpstr>
      <vt:lpstr>Parking Lot</vt:lpstr>
      <vt:lpstr>Police Station/Youth Center/Food Bank</vt:lpstr>
      <vt:lpstr>120 South Main Street</vt:lpstr>
      <vt:lpstr>120 South Main Street</vt:lpstr>
      <vt:lpstr>120 South Main Street</vt:lpstr>
      <vt:lpstr>Police Station/Youth Center/Food Bank</vt:lpstr>
      <vt:lpstr>Funding Sources</vt:lpstr>
      <vt:lpstr>Funding Sources</vt:lpstr>
      <vt:lpstr>The FUTURE TO COME</vt:lpstr>
      <vt:lpstr>The Future to Come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Selectman’s Presentation</dc:title>
  <dc:creator>Bisbikos, Andreas</dc:creator>
  <cp:lastModifiedBy>Bisbikos, Andreas</cp:lastModifiedBy>
  <cp:revision>21</cp:revision>
  <dcterms:created xsi:type="dcterms:W3CDTF">2023-01-22T22:04:06Z</dcterms:created>
  <dcterms:modified xsi:type="dcterms:W3CDTF">2023-01-23T22:37:37Z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