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24" r:id="rId5"/>
    <p:sldId id="302" r:id="rId6"/>
    <p:sldId id="315" r:id="rId7"/>
    <p:sldId id="325" r:id="rId8"/>
    <p:sldId id="294" r:id="rId9"/>
    <p:sldId id="327" r:id="rId10"/>
    <p:sldId id="328" r:id="rId11"/>
    <p:sldId id="329" r:id="rId12"/>
    <p:sldId id="330" r:id="rId13"/>
    <p:sldId id="311" r:id="rId14"/>
    <p:sldId id="333" r:id="rId15"/>
    <p:sldId id="290" r:id="rId16"/>
    <p:sldId id="289" r:id="rId17"/>
    <p:sldId id="312" r:id="rId18"/>
    <p:sldId id="331" r:id="rId19"/>
    <p:sldId id="332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68" userDrawn="1">
          <p15:clr>
            <a:srgbClr val="A4A3A4"/>
          </p15:clr>
        </p15:guide>
        <p15:guide id="2" pos="408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16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8" autoAdjust="0"/>
    <p:restoredTop sz="95033" autoAdjust="0"/>
  </p:normalViewPr>
  <p:slideViewPr>
    <p:cSldViewPr snapToGrid="0">
      <p:cViewPr varScale="1">
        <p:scale>
          <a:sx n="90" d="100"/>
          <a:sy n="90" d="100"/>
        </p:scale>
        <p:origin x="90" y="432"/>
      </p:cViewPr>
      <p:guideLst>
        <p:guide orient="horz" pos="1968"/>
        <p:guide pos="408"/>
        <p:guide orient="horz" pos="3912"/>
        <p:guide pos="7272"/>
        <p:guide orient="horz" pos="1656"/>
      </p:guideLst>
    </p:cSldViewPr>
  </p:slideViewPr>
  <p:outlineViewPr>
    <p:cViewPr>
      <p:scale>
        <a:sx n="33" d="100"/>
        <a:sy n="33" d="100"/>
      </p:scale>
      <p:origin x="0" y="-488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965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Police Staffing vs</a:t>
            </a:r>
            <a:r>
              <a:rPr lang="en-US" baseline="0" dirty="0"/>
              <a:t> Population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Staffing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44C-4353-A043-C953AEE7E377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44C-4353-A043-C953AEE7E377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4C-4353-A043-C953AEE7E37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144C-4353-A043-C953AEE7E37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44C-4353-A043-C953AEE7E377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144C-4353-A043-C953AEE7E3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Colchester</c:v>
                </c:pt>
                <c:pt idx="1">
                  <c:v>Montville</c:v>
                </c:pt>
                <c:pt idx="2">
                  <c:v>Ledyard</c:v>
                </c:pt>
                <c:pt idx="3">
                  <c:v>East Lyme</c:v>
                </c:pt>
                <c:pt idx="4">
                  <c:v>East Hampton</c:v>
                </c:pt>
                <c:pt idx="5">
                  <c:v>Waterford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</c:v>
                </c:pt>
                <c:pt idx="1">
                  <c:v>29</c:v>
                </c:pt>
                <c:pt idx="2">
                  <c:v>20</c:v>
                </c:pt>
                <c:pt idx="3">
                  <c:v>29</c:v>
                </c:pt>
                <c:pt idx="4">
                  <c:v>17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4C-4353-A043-C953AEE7E37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Pop x 1000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Colchester</c:v>
                </c:pt>
                <c:pt idx="1">
                  <c:v>Montville</c:v>
                </c:pt>
                <c:pt idx="2">
                  <c:v>Ledyard</c:v>
                </c:pt>
                <c:pt idx="3">
                  <c:v>East Lyme</c:v>
                </c:pt>
                <c:pt idx="4">
                  <c:v>East Hampton</c:v>
                </c:pt>
                <c:pt idx="5">
                  <c:v>Waterford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16</c:v>
                </c:pt>
                <c:pt idx="1">
                  <c:v>18</c:v>
                </c:pt>
                <c:pt idx="2">
                  <c:v>16</c:v>
                </c:pt>
                <c:pt idx="3">
                  <c:v>19</c:v>
                </c:pt>
                <c:pt idx="4">
                  <c:v>13</c:v>
                </c:pt>
                <c:pt idx="5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4C-4353-A043-C953AEE7E37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Colchester Staffing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Colchester</c:v>
                </c:pt>
                <c:pt idx="1">
                  <c:v>Montville</c:v>
                </c:pt>
                <c:pt idx="2">
                  <c:v>Ledyard</c:v>
                </c:pt>
                <c:pt idx="3">
                  <c:v>East Lyme</c:v>
                </c:pt>
                <c:pt idx="4">
                  <c:v>East Hampton</c:v>
                </c:pt>
                <c:pt idx="5">
                  <c:v>Waterford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2-144C-4353-A043-C953AEE7E3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Sheet1!$A$2:$A$7</c:f>
              <c:strCache>
                <c:ptCount val="6"/>
                <c:pt idx="0">
                  <c:v>Colchester</c:v>
                </c:pt>
                <c:pt idx="1">
                  <c:v>Montville</c:v>
                </c:pt>
                <c:pt idx="2">
                  <c:v>Ledyard</c:v>
                </c:pt>
                <c:pt idx="3">
                  <c:v>East Lyme</c:v>
                </c:pt>
                <c:pt idx="4">
                  <c:v>East Hampton</c:v>
                </c:pt>
                <c:pt idx="5">
                  <c:v>Waterford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9-144C-4353-A043-C953AEE7E3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59949840"/>
        <c:axId val="1659952240"/>
      </c:barChart>
      <c:catAx>
        <c:axId val="165994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952240"/>
        <c:crosses val="autoZero"/>
        <c:auto val="1"/>
        <c:lblAlgn val="ctr"/>
        <c:lblOffset val="100"/>
        <c:noMultiLvlLbl val="0"/>
      </c:catAx>
      <c:valAx>
        <c:axId val="165995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9949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0050455216535432"/>
          <c:y val="0.93797515145330024"/>
          <c:w val="0.39742839566929133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1"/>
                </a:solidFill>
              </a:rPr>
              <a:t>FY24 Overview</a:t>
            </a:r>
          </a:p>
        </c:rich>
      </c:tx>
      <c:layout>
        <c:manualLayout>
          <c:xMode val="edge"/>
          <c:yMode val="edge"/>
          <c:x val="0.62762881397637793"/>
          <c:y val="6.0937496251384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FY24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58A-4BDB-A5CA-C267F68A500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58A-4BDB-A5CA-C267F68A500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158A-4BDB-A5CA-C267F68A500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58A-4BDB-A5CA-C267F68A500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58A-4BDB-A5CA-C267F68A500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58A-4BDB-A5CA-C267F68A500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158A-4BDB-A5CA-C267F68A500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58A-4BDB-A5CA-C267F68A500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158A-4BDB-A5CA-C267F68A500B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158A-4BDB-A5CA-C267F68A500B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158A-4BDB-A5CA-C267F68A500B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158A-4BDB-A5CA-C267F68A500B}"/>
                </c:ext>
              </c:extLst>
            </c:dLbl>
            <c:spPr>
              <a:noFill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Salary</c:v>
                </c:pt>
                <c:pt idx="1">
                  <c:v>Equip. Contracts</c:v>
                </c:pt>
                <c:pt idx="2">
                  <c:v>Overtime </c:v>
                </c:pt>
                <c:pt idx="3">
                  <c:v>Fuel/Maint.</c:v>
                </c:pt>
                <c:pt idx="4">
                  <c:v>FICA/Retirement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52</c:v>
                </c:pt>
                <c:pt idx="1">
                  <c:v>12</c:v>
                </c:pt>
                <c:pt idx="2">
                  <c:v>11</c:v>
                </c:pt>
                <c:pt idx="3">
                  <c:v>3</c:v>
                </c:pt>
                <c:pt idx="4">
                  <c:v>18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8A-4BDB-A5CA-C267F68A500B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US" noProof="0" smtClean="0"/>
              <a:t>4/22/2024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420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07912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061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2983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44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ED61BFD1-C421-442F-ACC0-868D35B02015}"/>
              </a:ext>
            </a:extLst>
          </p:cNvPr>
          <p:cNvSpPr/>
          <p:nvPr userDrawn="1"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9B16BC3-CBF9-4BF0-A37A-9F2BB89BED54}"/>
              </a:ext>
            </a:extLst>
          </p:cNvPr>
          <p:cNvSpPr/>
          <p:nvPr userDrawn="1"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80EA9ECE-F57C-4B25-AD19-4F78933A61EC}"/>
              </a:ext>
            </a:extLst>
          </p:cNvPr>
          <p:cNvSpPr/>
          <p:nvPr userDrawn="1"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DCBDF4EA-BFFB-460D-B9A8-45C097E920DA}"/>
              </a:ext>
            </a:extLst>
          </p:cNvPr>
          <p:cNvSpPr/>
          <p:nvPr userDrawn="1"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B15A15E-528E-4041-8E63-65C0D0398F3A}"/>
              </a:ext>
            </a:extLst>
          </p:cNvPr>
          <p:cNvSpPr/>
          <p:nvPr userDrawn="1"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7A620BD-CFAD-4100-8C9F-494D15A0A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846" y="2576760"/>
            <a:ext cx="3924935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96848" y="1899514"/>
            <a:ext cx="3924934" cy="490538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0A61465-6ECA-46DC-97DD-7BCFDB69EB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84582" y="4459105"/>
            <a:ext cx="3222836" cy="1168530"/>
          </a:xfrm>
          <a:prstGeom prst="rect">
            <a:avLst/>
          </a:prstGeom>
        </p:spPr>
        <p:txBody>
          <a:bodyPr anchor="b"/>
          <a:lstStyle>
            <a:lvl1pPr algn="r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487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61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AACFBE9-8475-4CC0-8189-87BFC4059A86}"/>
              </a:ext>
            </a:extLst>
          </p:cNvPr>
          <p:cNvSpPr/>
          <p:nvPr userDrawn="1"/>
        </p:nvSpPr>
        <p:spPr>
          <a:xfrm>
            <a:off x="10385897" y="1443145"/>
            <a:ext cx="471170" cy="47117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F8C6FC8-D350-4A01-A7E0-5AEDAC96F358}"/>
              </a:ext>
            </a:extLst>
          </p:cNvPr>
          <p:cNvSpPr/>
          <p:nvPr userDrawn="1"/>
        </p:nvSpPr>
        <p:spPr>
          <a:xfrm>
            <a:off x="8910011" y="328773"/>
            <a:ext cx="317813" cy="31781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F1038A-897D-4C38-B499-73FC76C716FA}"/>
              </a:ext>
            </a:extLst>
          </p:cNvPr>
          <p:cNvSpPr/>
          <p:nvPr userDrawn="1"/>
        </p:nvSpPr>
        <p:spPr>
          <a:xfrm flipH="1">
            <a:off x="8634932" y="623939"/>
            <a:ext cx="170406" cy="17040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90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400" y="203765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4180" y="2052478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668182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2290" y="2048933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664637"/>
            <a:ext cx="3474720" cy="2935288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303FFB35-43AC-4A56-92D0-91038C098B3C}"/>
              </a:ext>
            </a:extLst>
          </p:cNvPr>
          <p:cNvSpPr/>
          <p:nvPr userDrawn="1"/>
        </p:nvSpPr>
        <p:spPr>
          <a:xfrm>
            <a:off x="10700126" y="788523"/>
            <a:ext cx="1155906" cy="99647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AAF31DA0-707D-4A5D-BB7A-A5C90DB11A55}"/>
              </a:ext>
            </a:extLst>
          </p:cNvPr>
          <p:cNvSpPr/>
          <p:nvPr userDrawn="1"/>
        </p:nvSpPr>
        <p:spPr>
          <a:xfrm>
            <a:off x="11388427" y="1859136"/>
            <a:ext cx="315205" cy="27172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539F452B-F55F-4D85-834B-A7EAF742647C}"/>
              </a:ext>
            </a:extLst>
          </p:cNvPr>
          <p:cNvSpPr/>
          <p:nvPr userDrawn="1"/>
        </p:nvSpPr>
        <p:spPr>
          <a:xfrm>
            <a:off x="9014155" y="740289"/>
            <a:ext cx="379060" cy="326776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559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5E74AFC3-1C60-42DE-ABAC-F53CA85AC6F1}"/>
              </a:ext>
            </a:extLst>
          </p:cNvPr>
          <p:cNvSpPr/>
          <p:nvPr userDrawn="1"/>
        </p:nvSpPr>
        <p:spPr>
          <a:xfrm>
            <a:off x="5897272" y="1457542"/>
            <a:ext cx="617218" cy="61721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133261-FFEB-4B3D-B085-14AEAE741F82}"/>
              </a:ext>
            </a:extLst>
          </p:cNvPr>
          <p:cNvSpPr/>
          <p:nvPr userDrawn="1"/>
        </p:nvSpPr>
        <p:spPr>
          <a:xfrm>
            <a:off x="9810348" y="5955461"/>
            <a:ext cx="394539" cy="39453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53FE105-1D8E-48B0-AD9A-95AC9A165651}"/>
              </a:ext>
            </a:extLst>
          </p:cNvPr>
          <p:cNvSpPr/>
          <p:nvPr userDrawn="1"/>
        </p:nvSpPr>
        <p:spPr>
          <a:xfrm>
            <a:off x="6514490" y="946887"/>
            <a:ext cx="335852" cy="33585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C4388F5-0DCA-4A09-A6E1-AE07F4030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7701" y="2042790"/>
            <a:ext cx="4143374" cy="26543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02C12FDC-BC11-43E8-B22A-3EC48E034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699" y="4953919"/>
            <a:ext cx="4143375" cy="7594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</a:defRPr>
            </a:lvl1pPr>
            <a:lvl2pPr>
              <a:buNone/>
              <a:defRPr sz="2000"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43F412-F2C7-4D38-BDD0-966302908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7402" y="533063"/>
            <a:ext cx="5542598" cy="5611666"/>
          </a:xfrm>
          <a:custGeom>
            <a:avLst/>
            <a:gdLst>
              <a:gd name="connsiteX0" fmla="*/ 3354105 w 5542598"/>
              <a:gd name="connsiteY0" fmla="*/ 4359376 h 5611666"/>
              <a:gd name="connsiteX1" fmla="*/ 3980250 w 5542598"/>
              <a:gd name="connsiteY1" fmla="*/ 4985521 h 5611666"/>
              <a:gd name="connsiteX2" fmla="*/ 3354105 w 5542598"/>
              <a:gd name="connsiteY2" fmla="*/ 5611666 h 5611666"/>
              <a:gd name="connsiteX3" fmla="*/ 2727960 w 5542598"/>
              <a:gd name="connsiteY3" fmla="*/ 4985521 h 5611666"/>
              <a:gd name="connsiteX4" fmla="*/ 3354105 w 5542598"/>
              <a:gd name="connsiteY4" fmla="*/ 4359376 h 5611666"/>
              <a:gd name="connsiteX5" fmla="*/ 1592580 w 5542598"/>
              <a:gd name="connsiteY5" fmla="*/ 1430357 h 5611666"/>
              <a:gd name="connsiteX6" fmla="*/ 3185160 w 5542598"/>
              <a:gd name="connsiteY6" fmla="*/ 3022937 h 5611666"/>
              <a:gd name="connsiteX7" fmla="*/ 1592580 w 5542598"/>
              <a:gd name="connsiteY7" fmla="*/ 4615517 h 5611666"/>
              <a:gd name="connsiteX8" fmla="*/ 0 w 5542598"/>
              <a:gd name="connsiteY8" fmla="*/ 3022937 h 5611666"/>
              <a:gd name="connsiteX9" fmla="*/ 1592580 w 5542598"/>
              <a:gd name="connsiteY9" fmla="*/ 1430357 h 5611666"/>
              <a:gd name="connsiteX10" fmla="*/ 4230267 w 5542598"/>
              <a:gd name="connsiteY10" fmla="*/ 0 h 5611666"/>
              <a:gd name="connsiteX11" fmla="*/ 5542598 w 5542598"/>
              <a:gd name="connsiteY11" fmla="*/ 1312331 h 5611666"/>
              <a:gd name="connsiteX12" fmla="*/ 4230267 w 5542598"/>
              <a:gd name="connsiteY12" fmla="*/ 2624662 h 5611666"/>
              <a:gd name="connsiteX13" fmla="*/ 2917936 w 5542598"/>
              <a:gd name="connsiteY13" fmla="*/ 1312331 h 5611666"/>
              <a:gd name="connsiteX14" fmla="*/ 4230267 w 5542598"/>
              <a:gd name="connsiteY14" fmla="*/ 0 h 5611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2598" h="5611666">
                <a:moveTo>
                  <a:pt x="3354105" y="4359376"/>
                </a:moveTo>
                <a:cubicBezTo>
                  <a:pt x="3699915" y="4359376"/>
                  <a:pt x="3980250" y="4639711"/>
                  <a:pt x="3980250" y="4985521"/>
                </a:cubicBezTo>
                <a:cubicBezTo>
                  <a:pt x="3980250" y="5331331"/>
                  <a:pt x="3699915" y="5611666"/>
                  <a:pt x="3354105" y="5611666"/>
                </a:cubicBezTo>
                <a:cubicBezTo>
                  <a:pt x="3008295" y="5611666"/>
                  <a:pt x="2727960" y="5331331"/>
                  <a:pt x="2727960" y="4985521"/>
                </a:cubicBezTo>
                <a:cubicBezTo>
                  <a:pt x="2727960" y="4639711"/>
                  <a:pt x="3008295" y="4359376"/>
                  <a:pt x="3354105" y="4359376"/>
                </a:cubicBezTo>
                <a:close/>
                <a:moveTo>
                  <a:pt x="1592580" y="1430357"/>
                </a:moveTo>
                <a:cubicBezTo>
                  <a:pt x="2472138" y="1430357"/>
                  <a:pt x="3185160" y="2143379"/>
                  <a:pt x="3185160" y="3022937"/>
                </a:cubicBezTo>
                <a:cubicBezTo>
                  <a:pt x="3185160" y="3902495"/>
                  <a:pt x="2472138" y="4615517"/>
                  <a:pt x="1592580" y="4615517"/>
                </a:cubicBezTo>
                <a:cubicBezTo>
                  <a:pt x="713022" y="4615517"/>
                  <a:pt x="0" y="3902495"/>
                  <a:pt x="0" y="3022937"/>
                </a:cubicBezTo>
                <a:cubicBezTo>
                  <a:pt x="0" y="2143379"/>
                  <a:pt x="713022" y="1430357"/>
                  <a:pt x="1592580" y="1430357"/>
                </a:cubicBezTo>
                <a:close/>
                <a:moveTo>
                  <a:pt x="4230267" y="0"/>
                </a:moveTo>
                <a:cubicBezTo>
                  <a:pt x="4955047" y="0"/>
                  <a:pt x="5542598" y="587551"/>
                  <a:pt x="5542598" y="1312331"/>
                </a:cubicBezTo>
                <a:cubicBezTo>
                  <a:pt x="5542598" y="2037111"/>
                  <a:pt x="4955047" y="2624662"/>
                  <a:pt x="4230267" y="2624662"/>
                </a:cubicBezTo>
                <a:cubicBezTo>
                  <a:pt x="3505487" y="2624662"/>
                  <a:pt x="2917936" y="2037111"/>
                  <a:pt x="2917936" y="1312331"/>
                </a:cubicBezTo>
                <a:cubicBezTo>
                  <a:pt x="2917936" y="587551"/>
                  <a:pt x="3505487" y="0"/>
                  <a:pt x="423026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1176083-2CE5-4707-A564-46805454A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86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43910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81873-7D47-483D-BCB4-50DD9806C720}" type="datetime1">
              <a:rPr lang="en-US" smtClean="0"/>
              <a:t>4/22/2024</a:t>
            </a:fld>
            <a:endParaRPr lang="en-US" dirty="0"/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037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DFA57703-9E4A-48E0-A123-3A5EDC764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Rectangle 1" descr="Tall office building looking up">
            <a:extLst>
              <a:ext uri="{FF2B5EF4-FFF2-40B4-BE49-F238E27FC236}">
                <a16:creationId xmlns:a16="http://schemas.microsoft.com/office/drawing/2014/main" id="{AF7FA146-2A75-4EA7-A9AD-EBCE6F17FB42}"/>
              </a:ext>
            </a:extLst>
          </p:cNvPr>
          <p:cNvSpPr/>
          <p:nvPr userDrawn="1"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40C15AA-E296-48AE-857F-0589EEA69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49139" y="4859469"/>
            <a:ext cx="3924934" cy="490538"/>
          </a:xfrm>
          <a:prstGeom prst="rect">
            <a:avLst/>
          </a:prstGeom>
        </p:spPr>
        <p:txBody>
          <a:bodyPr/>
          <a:lstStyle>
            <a:lvl1pPr algn="r">
              <a:buNone/>
              <a:defRPr lang="en-US" sz="24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62BE5D7-9E35-49F8-A8E4-2093183A6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9139" y="1529685"/>
            <a:ext cx="3924934" cy="169563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95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1">
            <a:extLst>
              <a:ext uri="{FF2B5EF4-FFF2-40B4-BE49-F238E27FC236}">
                <a16:creationId xmlns:a16="http://schemas.microsoft.com/office/drawing/2014/main" id="{75D96571-69F8-475F-A910-ECC1834250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Oval 2" descr="Tall office building looking up">
            <a:extLst>
              <a:ext uri="{FF2B5EF4-FFF2-40B4-BE49-F238E27FC236}">
                <a16:creationId xmlns:a16="http://schemas.microsoft.com/office/drawing/2014/main" id="{CD4C2457-AECB-4015-9FE4-CCBC516AA9EE}"/>
              </a:ext>
            </a:extLst>
          </p:cNvPr>
          <p:cNvSpPr/>
          <p:nvPr userDrawn="1"/>
        </p:nvSpPr>
        <p:spPr>
          <a:xfrm>
            <a:off x="3352800" y="685800"/>
            <a:ext cx="5486400" cy="5486400"/>
          </a:xfrm>
          <a:prstGeom prst="ellipse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89A018F-D11C-4B07-9830-8336B27A18AD}"/>
              </a:ext>
            </a:extLst>
          </p:cNvPr>
          <p:cNvSpPr/>
          <p:nvPr userDrawn="1"/>
        </p:nvSpPr>
        <p:spPr>
          <a:xfrm>
            <a:off x="8138160" y="5669280"/>
            <a:ext cx="502920" cy="5029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209A32-FE17-4457-B02B-0A1DB9B8ADB1}"/>
              </a:ext>
            </a:extLst>
          </p:cNvPr>
          <p:cNvSpPr/>
          <p:nvPr userDrawn="1"/>
        </p:nvSpPr>
        <p:spPr>
          <a:xfrm>
            <a:off x="2915463" y="1295169"/>
            <a:ext cx="692878" cy="69287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585A541-0EDE-4213-AE62-4D909E8EB7F5}"/>
              </a:ext>
            </a:extLst>
          </p:cNvPr>
          <p:cNvSpPr/>
          <p:nvPr userDrawn="1"/>
        </p:nvSpPr>
        <p:spPr>
          <a:xfrm>
            <a:off x="3398520" y="904895"/>
            <a:ext cx="251460" cy="2514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CBFD020D-881A-48D8-BDA8-55C7B95C59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927" y="4609453"/>
            <a:ext cx="3924934" cy="490538"/>
          </a:xfrm>
          <a:prstGeom prst="rect">
            <a:avLst/>
          </a:prstGeom>
        </p:spPr>
        <p:txBody>
          <a:bodyPr anchor="b"/>
          <a:lstStyle>
            <a:lvl1pPr algn="ctr">
              <a:buNone/>
              <a:defRPr lang="en-US" sz="2000" b="1" kern="1200" dirty="0" smtClean="0">
                <a:solidFill>
                  <a:schemeClr val="accent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687A5-0BDD-45B2-A892-542449E31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678" y="1988047"/>
            <a:ext cx="4007183" cy="2374194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0"/>
              </a:spcBef>
              <a:defRPr sz="2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6">
            <a:extLst>
              <a:ext uri="{FF2B5EF4-FFF2-40B4-BE49-F238E27FC236}">
                <a16:creationId xmlns:a16="http://schemas.microsoft.com/office/drawing/2014/main" id="{4AA38E8C-A334-4183-8ABC-112B8517F4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0624A4-5116-4AAF-8C31-C25D1DB16FEC}"/>
              </a:ext>
            </a:extLst>
          </p:cNvPr>
          <p:cNvSpPr/>
          <p:nvPr userDrawn="1"/>
        </p:nvSpPr>
        <p:spPr>
          <a:xfrm>
            <a:off x="9354457" y="5363987"/>
            <a:ext cx="457200" cy="45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07EC8A-6024-4DEA-9C4D-AE4228E17854}"/>
              </a:ext>
            </a:extLst>
          </p:cNvPr>
          <p:cNvSpPr/>
          <p:nvPr userDrawn="1"/>
        </p:nvSpPr>
        <p:spPr>
          <a:xfrm>
            <a:off x="6692791" y="1699889"/>
            <a:ext cx="319749" cy="319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8FAEF-DF78-48CC-AEEF-F9B802055C05}"/>
              </a:ext>
            </a:extLst>
          </p:cNvPr>
          <p:cNvSpPr/>
          <p:nvPr userDrawn="1"/>
        </p:nvSpPr>
        <p:spPr>
          <a:xfrm>
            <a:off x="9354457" y="5897738"/>
            <a:ext cx="179977" cy="1799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66F72D6-AEEE-4CF3-8136-F6782F1E4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90227" y="786181"/>
            <a:ext cx="4441372" cy="5393036"/>
          </a:xfrm>
          <a:custGeom>
            <a:avLst/>
            <a:gdLst>
              <a:gd name="connsiteX0" fmla="*/ 0 w 4441372"/>
              <a:gd name="connsiteY0" fmla="*/ 3188969 h 5393036"/>
              <a:gd name="connsiteX1" fmla="*/ 2173516 w 4441372"/>
              <a:gd name="connsiteY1" fmla="*/ 3188969 h 5393036"/>
              <a:gd name="connsiteX2" fmla="*/ 2173516 w 4441372"/>
              <a:gd name="connsiteY2" fmla="*/ 5393036 h 5393036"/>
              <a:gd name="connsiteX3" fmla="*/ 0 w 4441372"/>
              <a:gd name="connsiteY3" fmla="*/ 5393036 h 5393036"/>
              <a:gd name="connsiteX4" fmla="*/ 2267856 w 4441372"/>
              <a:gd name="connsiteY4" fmla="*/ 2293018 h 5393036"/>
              <a:gd name="connsiteX5" fmla="*/ 4441372 w 4441372"/>
              <a:gd name="connsiteY5" fmla="*/ 2293018 h 5393036"/>
              <a:gd name="connsiteX6" fmla="*/ 4441372 w 4441372"/>
              <a:gd name="connsiteY6" fmla="*/ 4497085 h 5393036"/>
              <a:gd name="connsiteX7" fmla="*/ 2267856 w 4441372"/>
              <a:gd name="connsiteY7" fmla="*/ 4497085 h 5393036"/>
              <a:gd name="connsiteX8" fmla="*/ 0 w 4441372"/>
              <a:gd name="connsiteY8" fmla="*/ 906837 h 5393036"/>
              <a:gd name="connsiteX9" fmla="*/ 2173516 w 4441372"/>
              <a:gd name="connsiteY9" fmla="*/ 906837 h 5393036"/>
              <a:gd name="connsiteX10" fmla="*/ 2173516 w 4441372"/>
              <a:gd name="connsiteY10" fmla="*/ 3110904 h 5393036"/>
              <a:gd name="connsiteX11" fmla="*/ 0 w 4441372"/>
              <a:gd name="connsiteY11" fmla="*/ 3110904 h 5393036"/>
              <a:gd name="connsiteX12" fmla="*/ 2267856 w 4441372"/>
              <a:gd name="connsiteY12" fmla="*/ 0 h 5393036"/>
              <a:gd name="connsiteX13" fmla="*/ 4441372 w 4441372"/>
              <a:gd name="connsiteY13" fmla="*/ 0 h 5393036"/>
              <a:gd name="connsiteX14" fmla="*/ 4441372 w 4441372"/>
              <a:gd name="connsiteY14" fmla="*/ 2204067 h 5393036"/>
              <a:gd name="connsiteX15" fmla="*/ 2267856 w 4441372"/>
              <a:gd name="connsiteY15" fmla="*/ 2204067 h 539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1372" h="5393036">
                <a:moveTo>
                  <a:pt x="0" y="3188969"/>
                </a:moveTo>
                <a:lnTo>
                  <a:pt x="2173516" y="3188969"/>
                </a:lnTo>
                <a:lnTo>
                  <a:pt x="2173516" y="5393036"/>
                </a:lnTo>
                <a:lnTo>
                  <a:pt x="0" y="5393036"/>
                </a:lnTo>
                <a:close/>
                <a:moveTo>
                  <a:pt x="2267856" y="2293018"/>
                </a:moveTo>
                <a:lnTo>
                  <a:pt x="4441372" y="2293018"/>
                </a:lnTo>
                <a:lnTo>
                  <a:pt x="4441372" y="4497085"/>
                </a:lnTo>
                <a:lnTo>
                  <a:pt x="2267856" y="4497085"/>
                </a:lnTo>
                <a:close/>
                <a:moveTo>
                  <a:pt x="0" y="906837"/>
                </a:moveTo>
                <a:lnTo>
                  <a:pt x="2173516" y="906837"/>
                </a:lnTo>
                <a:lnTo>
                  <a:pt x="2173516" y="3110904"/>
                </a:lnTo>
                <a:lnTo>
                  <a:pt x="0" y="3110904"/>
                </a:lnTo>
                <a:close/>
                <a:moveTo>
                  <a:pt x="2267856" y="0"/>
                </a:moveTo>
                <a:lnTo>
                  <a:pt x="4441372" y="0"/>
                </a:lnTo>
                <a:lnTo>
                  <a:pt x="4441372" y="2204067"/>
                </a:lnTo>
                <a:lnTo>
                  <a:pt x="2267856" y="220406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DADC7-BE21-4434-A6E4-BAF80900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370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4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41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4FAA9D0-7C9C-4043-9931-A15819ABB9B5}"/>
              </a:ext>
            </a:extLst>
          </p:cNvPr>
          <p:cNvSpPr/>
          <p:nvPr userDrawn="1"/>
        </p:nvSpPr>
        <p:spPr>
          <a:xfrm>
            <a:off x="7362825" y="443263"/>
            <a:ext cx="361950" cy="3619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32AB2D-843E-4B5F-8793-6A263DA356BB}"/>
              </a:ext>
            </a:extLst>
          </p:cNvPr>
          <p:cNvSpPr/>
          <p:nvPr userDrawn="1"/>
        </p:nvSpPr>
        <p:spPr>
          <a:xfrm>
            <a:off x="11007246" y="5605994"/>
            <a:ext cx="654227" cy="6542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75A12B-C399-4072-BD69-D872D2C2AD1F}"/>
              </a:ext>
            </a:extLst>
          </p:cNvPr>
          <p:cNvSpPr/>
          <p:nvPr userDrawn="1"/>
        </p:nvSpPr>
        <p:spPr>
          <a:xfrm>
            <a:off x="10683791" y="6132439"/>
            <a:ext cx="251152" cy="25115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23AE48B-50E9-4BEA-B66A-B2D2B9CCFE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33416" y="624239"/>
            <a:ext cx="5855754" cy="5631571"/>
          </a:xfrm>
          <a:custGeom>
            <a:avLst/>
            <a:gdLst>
              <a:gd name="connsiteX0" fmla="*/ 3433020 w 5855754"/>
              <a:gd name="connsiteY0" fmla="*/ 786103 h 5631571"/>
              <a:gd name="connsiteX1" fmla="*/ 5855754 w 5855754"/>
              <a:gd name="connsiteY1" fmla="*/ 3208837 h 5631571"/>
              <a:gd name="connsiteX2" fmla="*/ 3433020 w 5855754"/>
              <a:gd name="connsiteY2" fmla="*/ 5631571 h 5631571"/>
              <a:gd name="connsiteX3" fmla="*/ 1010286 w 5855754"/>
              <a:gd name="connsiteY3" fmla="*/ 3208837 h 5631571"/>
              <a:gd name="connsiteX4" fmla="*/ 3433020 w 5855754"/>
              <a:gd name="connsiteY4" fmla="*/ 786103 h 5631571"/>
              <a:gd name="connsiteX5" fmla="*/ 828675 w 5855754"/>
              <a:gd name="connsiteY5" fmla="*/ 0 h 5631571"/>
              <a:gd name="connsiteX6" fmla="*/ 1657350 w 5855754"/>
              <a:gd name="connsiteY6" fmla="*/ 828675 h 5631571"/>
              <a:gd name="connsiteX7" fmla="*/ 828675 w 5855754"/>
              <a:gd name="connsiteY7" fmla="*/ 1657350 h 5631571"/>
              <a:gd name="connsiteX8" fmla="*/ 0 w 5855754"/>
              <a:gd name="connsiteY8" fmla="*/ 828675 h 5631571"/>
              <a:gd name="connsiteX9" fmla="*/ 828675 w 5855754"/>
              <a:gd name="connsiteY9" fmla="*/ 0 h 563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5754" h="5631571">
                <a:moveTo>
                  <a:pt x="3433020" y="786103"/>
                </a:moveTo>
                <a:cubicBezTo>
                  <a:pt x="4771059" y="786103"/>
                  <a:pt x="5855754" y="1870798"/>
                  <a:pt x="5855754" y="3208837"/>
                </a:cubicBezTo>
                <a:cubicBezTo>
                  <a:pt x="5855754" y="4546876"/>
                  <a:pt x="4771059" y="5631571"/>
                  <a:pt x="3433020" y="5631571"/>
                </a:cubicBezTo>
                <a:cubicBezTo>
                  <a:pt x="2094981" y="5631571"/>
                  <a:pt x="1010286" y="4546876"/>
                  <a:pt x="1010286" y="3208837"/>
                </a:cubicBezTo>
                <a:cubicBezTo>
                  <a:pt x="1010286" y="1870798"/>
                  <a:pt x="2094981" y="786103"/>
                  <a:pt x="3433020" y="786103"/>
                </a:cubicBezTo>
                <a:close/>
                <a:moveTo>
                  <a:pt x="828675" y="0"/>
                </a:moveTo>
                <a:cubicBezTo>
                  <a:pt x="1286340" y="0"/>
                  <a:pt x="1657350" y="371010"/>
                  <a:pt x="1657350" y="828675"/>
                </a:cubicBezTo>
                <a:cubicBezTo>
                  <a:pt x="1657350" y="1286340"/>
                  <a:pt x="1286340" y="1657350"/>
                  <a:pt x="828675" y="1657350"/>
                </a:cubicBezTo>
                <a:cubicBezTo>
                  <a:pt x="371010" y="1657350"/>
                  <a:pt x="0" y="1286340"/>
                  <a:pt x="0" y="828675"/>
                </a:cubicBezTo>
                <a:cubicBezTo>
                  <a:pt x="0" y="371010"/>
                  <a:pt x="371010" y="0"/>
                  <a:pt x="82867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2D3E62-6D1A-4E9D-BE54-2EED9BF429A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400" y="2044700"/>
            <a:ext cx="4275138" cy="3560763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1pPr>
            <a:lvl2pPr>
              <a:buClr>
                <a:schemeClr val="accent4"/>
              </a:buClr>
              <a:buFont typeface="Wingdings" panose="05000000000000000000" pitchFamily="2" charset="2"/>
              <a:buChar char="§"/>
              <a:defRPr sz="2000"/>
            </a:lvl2pPr>
            <a:lvl3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3pPr>
            <a:lvl4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4pPr>
            <a:lvl5pPr>
              <a:buClr>
                <a:schemeClr val="accent4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EB8F0E5-B89F-48AD-87BD-534EA9463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427513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97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2039392"/>
            <a:ext cx="10515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989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FDA3C6F-5F6A-4D64-8BFE-AFFF58B1A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2871" y="4141999"/>
            <a:ext cx="4220845" cy="8614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>
              <a:buNone/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AC159667-7690-4645-986D-BE501438455F}"/>
              </a:ext>
            </a:extLst>
          </p:cNvPr>
          <p:cNvSpPr/>
          <p:nvPr userDrawn="1"/>
        </p:nvSpPr>
        <p:spPr>
          <a:xfrm>
            <a:off x="740309" y="1382809"/>
            <a:ext cx="1229566" cy="1059971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4667EE4-E77F-453B-BF8B-B1EE2AE80715}"/>
              </a:ext>
            </a:extLst>
          </p:cNvPr>
          <p:cNvSpPr/>
          <p:nvPr userDrawn="1"/>
        </p:nvSpPr>
        <p:spPr>
          <a:xfrm>
            <a:off x="3755031" y="1194620"/>
            <a:ext cx="1666162" cy="1436347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C050232-A229-425F-BFC8-D50374F2D171}"/>
              </a:ext>
            </a:extLst>
          </p:cNvPr>
          <p:cNvSpPr/>
          <p:nvPr userDrawn="1"/>
        </p:nvSpPr>
        <p:spPr>
          <a:xfrm>
            <a:off x="3804994" y="5233183"/>
            <a:ext cx="718261" cy="619191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53E4EBC7-340A-43A5-9E23-4B73A6F700B6}"/>
              </a:ext>
            </a:extLst>
          </p:cNvPr>
          <p:cNvSpPr/>
          <p:nvPr userDrawn="1"/>
        </p:nvSpPr>
        <p:spPr>
          <a:xfrm>
            <a:off x="1837838" y="1101306"/>
            <a:ext cx="651613" cy="561736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ED0E31A-F0A3-481D-8D9C-E3C4531FD2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1515" y="1914044"/>
            <a:ext cx="3993624" cy="3617848"/>
          </a:xfrm>
          <a:custGeom>
            <a:avLst/>
            <a:gdLst>
              <a:gd name="connsiteX0" fmla="*/ 1223161 w 3993624"/>
              <a:gd name="connsiteY0" fmla="*/ 2354088 h 3617848"/>
              <a:gd name="connsiteX1" fmla="*/ 2057242 w 3993624"/>
              <a:gd name="connsiteY1" fmla="*/ 2354088 h 3617848"/>
              <a:gd name="connsiteX2" fmla="*/ 2373182 w 3993624"/>
              <a:gd name="connsiteY2" fmla="*/ 2985968 h 3617848"/>
              <a:gd name="connsiteX3" fmla="*/ 2057242 w 3993624"/>
              <a:gd name="connsiteY3" fmla="*/ 3617848 h 3617848"/>
              <a:gd name="connsiteX4" fmla="*/ 1223161 w 3993624"/>
              <a:gd name="connsiteY4" fmla="*/ 3617848 h 3617848"/>
              <a:gd name="connsiteX5" fmla="*/ 907221 w 3993624"/>
              <a:gd name="connsiteY5" fmla="*/ 2985968 h 3617848"/>
              <a:gd name="connsiteX6" fmla="*/ 2569631 w 3993624"/>
              <a:gd name="connsiteY6" fmla="*/ 1425984 h 3617848"/>
              <a:gd name="connsiteX7" fmla="*/ 3602417 w 3993624"/>
              <a:gd name="connsiteY7" fmla="*/ 1425984 h 3617848"/>
              <a:gd name="connsiteX8" fmla="*/ 3993624 w 3993624"/>
              <a:gd name="connsiteY8" fmla="*/ 2208398 h 3617848"/>
              <a:gd name="connsiteX9" fmla="*/ 3602417 w 3993624"/>
              <a:gd name="connsiteY9" fmla="*/ 2990812 h 3617848"/>
              <a:gd name="connsiteX10" fmla="*/ 2569631 w 3993624"/>
              <a:gd name="connsiteY10" fmla="*/ 2990812 h 3617848"/>
              <a:gd name="connsiteX11" fmla="*/ 2178424 w 3993624"/>
              <a:gd name="connsiteY11" fmla="*/ 2208398 h 3617848"/>
              <a:gd name="connsiteX12" fmla="*/ 551406 w 3993624"/>
              <a:gd name="connsiteY12" fmla="*/ 0 h 3617848"/>
              <a:gd name="connsiteX13" fmla="*/ 2007117 w 3993624"/>
              <a:gd name="connsiteY13" fmla="*/ 0 h 3617848"/>
              <a:gd name="connsiteX14" fmla="*/ 2558523 w 3993624"/>
              <a:gd name="connsiteY14" fmla="*/ 1102811 h 3617848"/>
              <a:gd name="connsiteX15" fmla="*/ 2007117 w 3993624"/>
              <a:gd name="connsiteY15" fmla="*/ 2205622 h 3617848"/>
              <a:gd name="connsiteX16" fmla="*/ 551406 w 3993624"/>
              <a:gd name="connsiteY16" fmla="*/ 2205622 h 3617848"/>
              <a:gd name="connsiteX17" fmla="*/ 0 w 3993624"/>
              <a:gd name="connsiteY17" fmla="*/ 1102811 h 3617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93624" h="3617848">
                <a:moveTo>
                  <a:pt x="1223161" y="2354088"/>
                </a:moveTo>
                <a:lnTo>
                  <a:pt x="2057242" y="2354088"/>
                </a:lnTo>
                <a:lnTo>
                  <a:pt x="2373182" y="2985968"/>
                </a:lnTo>
                <a:lnTo>
                  <a:pt x="2057242" y="3617848"/>
                </a:lnTo>
                <a:lnTo>
                  <a:pt x="1223161" y="3617848"/>
                </a:lnTo>
                <a:lnTo>
                  <a:pt x="907221" y="2985968"/>
                </a:lnTo>
                <a:close/>
                <a:moveTo>
                  <a:pt x="2569631" y="1425984"/>
                </a:moveTo>
                <a:lnTo>
                  <a:pt x="3602417" y="1425984"/>
                </a:lnTo>
                <a:lnTo>
                  <a:pt x="3993624" y="2208398"/>
                </a:lnTo>
                <a:lnTo>
                  <a:pt x="3602417" y="2990812"/>
                </a:lnTo>
                <a:lnTo>
                  <a:pt x="2569631" y="2990812"/>
                </a:lnTo>
                <a:lnTo>
                  <a:pt x="2178424" y="2208398"/>
                </a:lnTo>
                <a:close/>
                <a:moveTo>
                  <a:pt x="551406" y="0"/>
                </a:moveTo>
                <a:lnTo>
                  <a:pt x="2007117" y="0"/>
                </a:lnTo>
                <a:lnTo>
                  <a:pt x="2558523" y="1102811"/>
                </a:lnTo>
                <a:lnTo>
                  <a:pt x="2007117" y="2205622"/>
                </a:lnTo>
                <a:lnTo>
                  <a:pt x="551406" y="2205622"/>
                </a:lnTo>
                <a:lnTo>
                  <a:pt x="0" y="11028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E68100-C56F-4515-A4FD-3F301797E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2871" y="2050552"/>
            <a:ext cx="4998720" cy="174898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305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CF421413-161E-4B36-B693-FB38DF14EDA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353508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B5D207AE-9C9C-410A-9F31-2402BAD6DDF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1592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DE3344FC-C4DE-481F-9C31-667EDD563C4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02465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59094D7D-3613-49C1-BB58-A65B41A9738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840051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FE87B7-32A4-4C7F-9AAF-37688E640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647700"/>
            <a:ext cx="11340000" cy="70011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4800" b="1">
                <a:solidFill>
                  <a:schemeClr val="tx1"/>
                </a:solidFill>
              </a:rPr>
              <a:t>Click to edit Master title style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476CA45F-A66A-4AD8-A004-10DB55A5D7B2}"/>
              </a:ext>
            </a:extLst>
          </p:cNvPr>
          <p:cNvSpPr/>
          <p:nvPr userDrawn="1"/>
        </p:nvSpPr>
        <p:spPr>
          <a:xfrm>
            <a:off x="546669" y="3467555"/>
            <a:ext cx="458268" cy="395059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7A66A3D-2437-4015-9F5F-380C4D23D83C}"/>
              </a:ext>
            </a:extLst>
          </p:cNvPr>
          <p:cNvSpPr/>
          <p:nvPr userDrawn="1"/>
        </p:nvSpPr>
        <p:spPr>
          <a:xfrm>
            <a:off x="11113337" y="2394722"/>
            <a:ext cx="358391" cy="308958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FFB14F3B-E7EF-4546-8D74-71FFB45C77C0}"/>
              </a:ext>
            </a:extLst>
          </p:cNvPr>
          <p:cNvSpPr/>
          <p:nvPr userDrawn="1"/>
        </p:nvSpPr>
        <p:spPr>
          <a:xfrm>
            <a:off x="10882649" y="2202202"/>
            <a:ext cx="230688" cy="19886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91F943B-ED0D-49A1-844A-E23BA9A48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668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9AC6B9A8-053C-4828-B705-901C6018F3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6692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BBA6FD52-E179-41F8-AE78-9AF3D65F28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9482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C49A82AB-D328-4DB0-841B-186884119E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948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4E23D5D-9866-48F9-8E08-DD2DBE4C4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2296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E671C9E6-A1A5-4EE5-8642-94AA7635DB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2920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DF6BB5C9-B678-435A-830F-4C10EB1A95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5110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861EC87-A9E2-4FC3-B8BC-06C520B8A1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75111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C3EDE91-631F-4947-94DC-557685FD23E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17923" y="4172761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2000" b="1" kern="1200" dirty="0" smtClean="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8FDDBEF4-1329-49DF-B043-D51B34F5EE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17923" y="4588259"/>
            <a:ext cx="2139696" cy="34431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FBDB3FD3-4F52-4E28-B639-5F73070E47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337" y="2555551"/>
            <a:ext cx="1484985" cy="1280160"/>
          </a:xfrm>
          <a:custGeom>
            <a:avLst/>
            <a:gdLst>
              <a:gd name="connsiteX0" fmla="*/ 320040 w 1484985"/>
              <a:gd name="connsiteY0" fmla="*/ 0 h 1280160"/>
              <a:gd name="connsiteX1" fmla="*/ 1164945 w 1484985"/>
              <a:gd name="connsiteY1" fmla="*/ 0 h 1280160"/>
              <a:gd name="connsiteX2" fmla="*/ 1484985 w 1484985"/>
              <a:gd name="connsiteY2" fmla="*/ 640080 h 1280160"/>
              <a:gd name="connsiteX3" fmla="*/ 1164945 w 1484985"/>
              <a:gd name="connsiteY3" fmla="*/ 1280160 h 1280160"/>
              <a:gd name="connsiteX4" fmla="*/ 320040 w 1484985"/>
              <a:gd name="connsiteY4" fmla="*/ 1280160 h 1280160"/>
              <a:gd name="connsiteX5" fmla="*/ 0 w 1484985"/>
              <a:gd name="connsiteY5" fmla="*/ 64008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985" h="1280160">
                <a:moveTo>
                  <a:pt x="320040" y="0"/>
                </a:moveTo>
                <a:lnTo>
                  <a:pt x="1164945" y="0"/>
                </a:lnTo>
                <a:lnTo>
                  <a:pt x="1484985" y="640080"/>
                </a:lnTo>
                <a:lnTo>
                  <a:pt x="1164945" y="1280160"/>
                </a:lnTo>
                <a:lnTo>
                  <a:pt x="320040" y="1280160"/>
                </a:lnTo>
                <a:lnTo>
                  <a:pt x="0" y="64008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6BB16225-AC51-4525-A1E8-438B8B0B736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73965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Content Placeholder 39">
            <a:extLst>
              <a:ext uri="{FF2B5EF4-FFF2-40B4-BE49-F238E27FC236}">
                <a16:creationId xmlns:a16="http://schemas.microsoft.com/office/drawing/2014/main" id="{6EC38F38-5935-49D5-AA85-4182E82D6F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965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2" name="Content Placeholder 39">
            <a:extLst>
              <a:ext uri="{FF2B5EF4-FFF2-40B4-BE49-F238E27FC236}">
                <a16:creationId xmlns:a16="http://schemas.microsoft.com/office/drawing/2014/main" id="{51C9D5ED-A19A-42A1-9200-C77E39E6F5C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73965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3" name="Content Placeholder 39">
            <a:extLst>
              <a:ext uri="{FF2B5EF4-FFF2-40B4-BE49-F238E27FC236}">
                <a16:creationId xmlns:a16="http://schemas.microsoft.com/office/drawing/2014/main" id="{47A95437-77F3-4E2C-8470-57587793A10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493865" y="2117897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4" name="Content Placeholder 39">
            <a:extLst>
              <a:ext uri="{FF2B5EF4-FFF2-40B4-BE49-F238E27FC236}">
                <a16:creationId xmlns:a16="http://schemas.microsoft.com/office/drawing/2014/main" id="{CB1EA2BE-D294-486E-88F0-2AA9518A6E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493865" y="4724146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5" name="Content Placeholder 39">
            <a:extLst>
              <a:ext uri="{FF2B5EF4-FFF2-40B4-BE49-F238E27FC236}">
                <a16:creationId xmlns:a16="http://schemas.microsoft.com/office/drawing/2014/main" id="{108734A0-880E-44E2-858F-7AA6C6B0A5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493865" y="3420892"/>
            <a:ext cx="4208386" cy="912812"/>
          </a:xfrm>
          <a:prstGeom prst="rect">
            <a:avLst/>
          </a:prstGeom>
        </p:spPr>
        <p:txBody>
          <a:bodyPr/>
          <a:lstStyle>
            <a:lvl1pPr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CED4CD-5348-488E-A883-0486DD574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1069340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0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1AD702D-965C-40E9-8D23-D82E2CFA9E61}"/>
              </a:ext>
            </a:extLst>
          </p:cNvPr>
          <p:cNvSpPr txBox="1">
            <a:spLocks/>
          </p:cNvSpPr>
          <p:nvPr userDrawn="1"/>
        </p:nvSpPr>
        <p:spPr>
          <a:xfrm>
            <a:off x="660396" y="6378906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BD5F78-1C10-49D6-8616-C9F20406C112}" type="datetime1">
              <a:rPr lang="en-US" sz="1100" smtClean="0">
                <a:solidFill>
                  <a:schemeClr val="accent2"/>
                </a:solidFill>
              </a:rPr>
              <a:pPr/>
              <a:t>4/22/2024</a:t>
            </a:fld>
            <a:endParaRPr lang="en-US" sz="1100" dirty="0">
              <a:solidFill>
                <a:schemeClr val="accent2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E0959-6855-4447-BAEC-D32B47712F07}"/>
              </a:ext>
            </a:extLst>
          </p:cNvPr>
          <p:cNvSpPr txBox="1">
            <a:spLocks/>
          </p:cNvSpPr>
          <p:nvPr userDrawn="1"/>
        </p:nvSpPr>
        <p:spPr>
          <a:xfrm>
            <a:off x="1445526" y="6378906"/>
            <a:ext cx="41148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100" b="1" dirty="0">
                <a:solidFill>
                  <a:schemeClr val="accent2"/>
                </a:solidFill>
              </a:rPr>
              <a:t>Annual Review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A05B6A-9124-4DBB-843A-84818A8F79FC}"/>
              </a:ext>
            </a:extLst>
          </p:cNvPr>
          <p:cNvSpPr txBox="1">
            <a:spLocks/>
          </p:cNvSpPr>
          <p:nvPr userDrawn="1"/>
        </p:nvSpPr>
        <p:spPr>
          <a:xfrm>
            <a:off x="8805338" y="6378906"/>
            <a:ext cx="274320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C18C1E5-FB55-42F5-BD6D-9CC153FCDBE6}" type="slidenum">
              <a:rPr lang="en-US" sz="1100" smtClean="0">
                <a:solidFill>
                  <a:schemeClr val="accent4"/>
                </a:solidFill>
              </a:rPr>
              <a:pPr algn="r"/>
              <a:t>‹#›</a:t>
            </a:fld>
            <a:endParaRPr lang="en-US" sz="11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81" r:id="rId4"/>
    <p:sldLayoutId id="2147483680" r:id="rId5"/>
    <p:sldLayoutId id="2147483682" r:id="rId6"/>
    <p:sldLayoutId id="2147483677" r:id="rId7"/>
    <p:sldLayoutId id="2147483654" r:id="rId8"/>
    <p:sldLayoutId id="2147483685" r:id="rId9"/>
    <p:sldLayoutId id="2147483684" r:id="rId10"/>
    <p:sldLayoutId id="2147483686" r:id="rId11"/>
    <p:sldLayoutId id="2147483687" r:id="rId12"/>
    <p:sldLayoutId id="2147483675" r:id="rId13"/>
    <p:sldLayoutId id="214748369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Blue glass building">
            <a:extLst>
              <a:ext uri="{FF2B5EF4-FFF2-40B4-BE49-F238E27FC236}">
                <a16:creationId xmlns:a16="http://schemas.microsoft.com/office/drawing/2014/main" id="{E6A5B61D-69C0-4661-AD66-3D72D9A6E8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80000"/>
          </a:blip>
          <a:srcRect t="7802" b="7802"/>
          <a:stretch/>
        </p:blipFill>
        <p:spPr>
          <a:xfrm>
            <a:off x="0" y="0"/>
            <a:ext cx="12192000" cy="6858000"/>
          </a:xfrm>
          <a:blipFill dpi="0" rotWithShape="1">
            <a:blip r:embed="rId3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38AF5374-EA50-4722-BB45-6C182E5A1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166402" y="903484"/>
            <a:ext cx="5859196" cy="5051033"/>
          </a:xfrm>
          <a:prstGeom prst="hexagon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837CEB-1A69-4F72-95D4-054D82F0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Police</a:t>
            </a:r>
            <a:br>
              <a:rPr lang="en-US" sz="4800" dirty="0"/>
            </a:br>
            <a:r>
              <a:rPr lang="en-US" sz="4800" dirty="0"/>
              <a:t>Department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FAF4E3-C8A2-4861-A67E-040D885F84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Colchester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DF5064-7AAC-4887-9BD5-FB6BC40A6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FY24-25</a:t>
            </a:r>
          </a:p>
          <a:p>
            <a:r>
              <a:rPr lang="en-US" dirty="0"/>
              <a:t>Sgt. Zachary Cash #104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35FAA64B-9D7A-4109-97E0-B0BAA29C4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4278" y="5753530"/>
            <a:ext cx="651613" cy="561736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0A0E61B-8139-47E5-862B-C6D87AFF3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55521" y="2751804"/>
            <a:ext cx="785546" cy="67719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06F39E4-24A5-44F2-BD9A-7E8C8AF27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21783" y="671564"/>
            <a:ext cx="392774" cy="338599"/>
          </a:xfrm>
          <a:prstGeom prst="hexagon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62F7433A-0BB9-4B38-A96F-AB1B7777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035398" y="3344350"/>
            <a:ext cx="196388" cy="169300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599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39">
            <a:extLst>
              <a:ext uri="{FF2B5EF4-FFF2-40B4-BE49-F238E27FC236}">
                <a16:creationId xmlns:a16="http://schemas.microsoft.com/office/drawing/2014/main" id="{B89E9C66-E38F-4FFF-B1A6-BA4E05DD8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805213"/>
            <a:ext cx="5328508" cy="830997"/>
          </a:xfrm>
        </p:spPr>
        <p:txBody>
          <a:bodyPr/>
          <a:lstStyle/>
          <a:p>
            <a:r>
              <a:rPr lang="en-US" dirty="0"/>
              <a:t>Goals for FY24-25</a:t>
            </a:r>
            <a:br>
              <a:rPr lang="en-US" dirty="0"/>
            </a:br>
            <a:endParaRPr lang="en-US" dirty="0"/>
          </a:p>
        </p:txBody>
      </p:sp>
      <p:pic>
        <p:nvPicPr>
          <p:cNvPr id="42" name="Picture Placeholder 3" descr="close up of building">
            <a:extLst>
              <a:ext uri="{FF2B5EF4-FFF2-40B4-BE49-F238E27FC236}">
                <a16:creationId xmlns:a16="http://schemas.microsoft.com/office/drawing/2014/main" id="{5A9FCEFE-ADCB-4861-8CEA-A074136512A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/>
          <a:srcRect t="13712" b="13712"/>
          <a:stretch>
            <a:fillRect/>
          </a:stretch>
        </p:blipFill>
        <p:spPr>
          <a:xfrm>
            <a:off x="9393238" y="0"/>
            <a:ext cx="2798762" cy="1354138"/>
          </a:xfrm>
          <a:custGeom>
            <a:avLst/>
            <a:gdLst>
              <a:gd name="connsiteX0" fmla="*/ 316595 w 2798762"/>
              <a:gd name="connsiteY0" fmla="*/ 369378 h 1635849"/>
              <a:gd name="connsiteX1" fmla="*/ 1152465 w 2798762"/>
              <a:gd name="connsiteY1" fmla="*/ 369378 h 1635849"/>
              <a:gd name="connsiteX2" fmla="*/ 1469083 w 2798762"/>
              <a:gd name="connsiteY2" fmla="*/ 1002614 h 1635849"/>
              <a:gd name="connsiteX3" fmla="*/ 1152465 w 2798762"/>
              <a:gd name="connsiteY3" fmla="*/ 1635849 h 1635849"/>
              <a:gd name="connsiteX4" fmla="*/ 316595 w 2798762"/>
              <a:gd name="connsiteY4" fmla="*/ 1635849 h 1635849"/>
              <a:gd name="connsiteX5" fmla="*/ 0 w 2798762"/>
              <a:gd name="connsiteY5" fmla="*/ 1002660 h 1635849"/>
              <a:gd name="connsiteX6" fmla="*/ 0 w 2798762"/>
              <a:gd name="connsiteY6" fmla="*/ 1002568 h 1635849"/>
              <a:gd name="connsiteX7" fmla="*/ 1193125 w 2798762"/>
              <a:gd name="connsiteY7" fmla="*/ 0 h 1635849"/>
              <a:gd name="connsiteX8" fmla="*/ 2798762 w 2798762"/>
              <a:gd name="connsiteY8" fmla="*/ 0 h 1635849"/>
              <a:gd name="connsiteX9" fmla="*/ 2798762 w 2798762"/>
              <a:gd name="connsiteY9" fmla="*/ 786966 h 1635849"/>
              <a:gd name="connsiteX10" fmla="*/ 2719777 w 2798762"/>
              <a:gd name="connsiteY10" fmla="*/ 944936 h 1635849"/>
              <a:gd name="connsiteX11" fmla="*/ 1582346 w 2798762"/>
              <a:gd name="connsiteY11" fmla="*/ 944936 h 1635849"/>
              <a:gd name="connsiteX12" fmla="*/ 1151501 w 2798762"/>
              <a:gd name="connsiteY12" fmla="*/ 83246 h 1635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98762" h="1635849">
                <a:moveTo>
                  <a:pt x="316595" y="369378"/>
                </a:moveTo>
                <a:lnTo>
                  <a:pt x="1152465" y="369378"/>
                </a:lnTo>
                <a:lnTo>
                  <a:pt x="1469083" y="1002614"/>
                </a:lnTo>
                <a:lnTo>
                  <a:pt x="1152465" y="1635849"/>
                </a:lnTo>
                <a:lnTo>
                  <a:pt x="316595" y="1635849"/>
                </a:lnTo>
                <a:lnTo>
                  <a:pt x="0" y="1002660"/>
                </a:lnTo>
                <a:lnTo>
                  <a:pt x="0" y="1002568"/>
                </a:lnTo>
                <a:close/>
                <a:moveTo>
                  <a:pt x="1193125" y="0"/>
                </a:moveTo>
                <a:lnTo>
                  <a:pt x="2798762" y="0"/>
                </a:lnTo>
                <a:lnTo>
                  <a:pt x="2798762" y="786966"/>
                </a:lnTo>
                <a:lnTo>
                  <a:pt x="2719777" y="944936"/>
                </a:lnTo>
                <a:lnTo>
                  <a:pt x="1582346" y="944936"/>
                </a:lnTo>
                <a:lnTo>
                  <a:pt x="1151501" y="83246"/>
                </a:lnTo>
                <a:close/>
              </a:path>
            </a:pathLst>
          </a:cu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CE041C-95BD-44D2-B6C1-24D83ADE17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Replace Officer Vacancy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0AED82-F4F3-044A-B30A-FD32531BD7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2024 Hiring Process had       22 Applicants</a:t>
            </a:r>
          </a:p>
          <a:p>
            <a:r>
              <a:rPr lang="en-US" dirty="0"/>
              <a:t>4 Applicants showed up for Physical Agility test</a:t>
            </a:r>
          </a:p>
          <a:p>
            <a:r>
              <a:rPr lang="en-US" dirty="0"/>
              <a:t>3 Applicants passed</a:t>
            </a:r>
          </a:p>
          <a:p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5DCF7EA-3411-4C0C-80B9-EA80529F64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Facility Update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833AD6-5D57-BE44-8842-EAACC39A6B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Updates to Police Department</a:t>
            </a:r>
          </a:p>
          <a:p>
            <a:r>
              <a:rPr lang="en-US" dirty="0"/>
              <a:t>Expansion of operating space within Town Hall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A2DD576F-2E12-62C4-0A8C-27D7500DA75B}"/>
              </a:ext>
            </a:extLst>
          </p:cNvPr>
          <p:cNvSpPr txBox="1">
            <a:spLocks/>
          </p:cNvSpPr>
          <p:nvPr/>
        </p:nvSpPr>
        <p:spPr>
          <a:xfrm>
            <a:off x="7827010" y="2048933"/>
            <a:ext cx="3474720" cy="438150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kern="1200" dirty="0" smtClean="0">
                <a:solidFill>
                  <a:schemeClr val="tx1"/>
                </a:solidFill>
                <a:latin typeface="+mj-lt"/>
                <a:ea typeface="+mn-ea"/>
                <a:cs typeface="Biome Light" panose="020B03030302040208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Highest Level of Policing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6F6DA0C0-C9A5-AF01-4A52-A98F6AA95F83}"/>
              </a:ext>
            </a:extLst>
          </p:cNvPr>
          <p:cNvSpPr txBox="1">
            <a:spLocks/>
          </p:cNvSpPr>
          <p:nvPr/>
        </p:nvSpPr>
        <p:spPr>
          <a:xfrm>
            <a:off x="7839710" y="2664637"/>
            <a:ext cx="3474720" cy="2935288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Biome Light" panose="020B0303030204020804" pitchFamily="34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Continue In-Service and Off-Site trainings</a:t>
            </a:r>
          </a:p>
          <a:p>
            <a:r>
              <a:rPr lang="en-US" dirty="0"/>
              <a:t>Provide Officers with high level, up to date equipment</a:t>
            </a:r>
          </a:p>
          <a:p>
            <a:r>
              <a:rPr lang="en-US" dirty="0"/>
              <a:t>Provide Colchester residents with the highest level of policing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3" name="Picture 2" descr="A collage of dogs&#10;&#10;Description automatically generated">
            <a:extLst>
              <a:ext uri="{FF2B5EF4-FFF2-40B4-BE49-F238E27FC236}">
                <a16:creationId xmlns:a16="http://schemas.microsoft.com/office/drawing/2014/main" id="{DABAC256-F159-3DB1-3A3F-47484A7F6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034" y="4645926"/>
            <a:ext cx="4486940" cy="190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0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191" y="248827"/>
            <a:ext cx="3935647" cy="134061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Report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5681" y="1352549"/>
            <a:ext cx="3924300" cy="4391025"/>
          </a:xfrm>
        </p:spPr>
        <p:txBody>
          <a:bodyPr>
            <a:noAutofit/>
          </a:bodyPr>
          <a:lstStyle/>
          <a:p>
            <a:r>
              <a:rPr lang="en-US" sz="2000" b="1" dirty="0"/>
              <a:t>Little space for workstations</a:t>
            </a:r>
          </a:p>
          <a:p>
            <a:r>
              <a:rPr lang="en-US" sz="2000" b="1" dirty="0"/>
              <a:t>Outdated computer systems</a:t>
            </a:r>
          </a:p>
          <a:p>
            <a:r>
              <a:rPr lang="en-US" sz="2000" b="1" dirty="0"/>
              <a:t>HVAC (Heating and Cooling) problems</a:t>
            </a:r>
          </a:p>
          <a:p>
            <a:r>
              <a:rPr lang="en-US" sz="2000" b="1" dirty="0"/>
              <a:t>No personal desk stations</a:t>
            </a:r>
          </a:p>
          <a:p>
            <a:r>
              <a:rPr lang="en-US" sz="2000" b="1" dirty="0"/>
              <a:t>Cluttered terminals for</a:t>
            </a:r>
          </a:p>
          <a:p>
            <a:r>
              <a:rPr lang="en-US" sz="2000" b="1" dirty="0"/>
              <a:t>	Radio charging</a:t>
            </a:r>
          </a:p>
          <a:p>
            <a:r>
              <a:rPr lang="en-US" sz="2000" b="1" dirty="0"/>
              <a:t>	Body camera uploading</a:t>
            </a:r>
          </a:p>
          <a:p>
            <a:r>
              <a:rPr lang="en-US" sz="2000" b="1" dirty="0"/>
              <a:t>	Filing reports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Placeholder 9" descr="A picture containing text, indoor, wall, floor&#10;&#10;Description automatically generated">
            <a:extLst>
              <a:ext uri="{FF2B5EF4-FFF2-40B4-BE49-F238E27FC236}">
                <a16:creationId xmlns:a16="http://schemas.microsoft.com/office/drawing/2014/main" id="{33D60614-91B4-6A41-63BD-AC35C9BA232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97" b="8397"/>
          <a:stretch>
            <a:fillRect/>
          </a:stretch>
        </p:blipFill>
        <p:spPr>
          <a:xfrm>
            <a:off x="5886031" y="457200"/>
            <a:ext cx="5265839" cy="3090862"/>
          </a:xfrm>
        </p:spPr>
      </p:pic>
      <p:pic>
        <p:nvPicPr>
          <p:cNvPr id="12" name="Picture Placeholder 11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BC2DF65E-4946-198B-3480-8387DEDBD2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5783" r="15783"/>
          <a:stretch>
            <a:fillRect/>
          </a:stretch>
        </p:blipFill>
        <p:spPr>
          <a:xfrm>
            <a:off x="5897461" y="3854449"/>
            <a:ext cx="2316163" cy="2538413"/>
          </a:xfrm>
        </p:spPr>
      </p:pic>
      <p:pic>
        <p:nvPicPr>
          <p:cNvPr id="14" name="Picture Placeholder 13" descr="A picture containing indoor, shelf&#10;&#10;Description automatically generated">
            <a:extLst>
              <a:ext uri="{FF2B5EF4-FFF2-40B4-BE49-F238E27FC236}">
                <a16:creationId xmlns:a16="http://schemas.microsoft.com/office/drawing/2014/main" id="{5CF29399-CE5C-237D-C66B-090D8FBF3C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5783" r="15783"/>
          <a:stretch>
            <a:fillRect/>
          </a:stretch>
        </p:blipFill>
        <p:spPr>
          <a:xfrm>
            <a:off x="8623883" y="3862387"/>
            <a:ext cx="2539417" cy="2538413"/>
          </a:xfrm>
        </p:spPr>
      </p:pic>
      <p:pic>
        <p:nvPicPr>
          <p:cNvPr id="4" name="Picture 3" descr="A shelf with papers on it&#10;&#10;Description automatically generated">
            <a:extLst>
              <a:ext uri="{FF2B5EF4-FFF2-40B4-BE49-F238E27FC236}">
                <a16:creationId xmlns:a16="http://schemas.microsoft.com/office/drawing/2014/main" id="{E0F799B5-78F1-5153-C2C8-6D932F7F6A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33" y="1183378"/>
            <a:ext cx="2821039" cy="2821039"/>
          </a:xfrm>
          <a:prstGeom prst="rect">
            <a:avLst/>
          </a:prstGeom>
        </p:spPr>
      </p:pic>
      <p:pic>
        <p:nvPicPr>
          <p:cNvPr id="8" name="Picture 7" descr="A room with chairs and desks and a tv&#10;&#10;Description automatically generated">
            <a:extLst>
              <a:ext uri="{FF2B5EF4-FFF2-40B4-BE49-F238E27FC236}">
                <a16:creationId xmlns:a16="http://schemas.microsoft.com/office/drawing/2014/main" id="{C872F90C-E162-BB37-44F8-41EEF5D49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591" y="1245888"/>
            <a:ext cx="4604310" cy="26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picture containing text, indoor, floor, desk&#10;&#10;Description automatically generated">
            <a:extLst>
              <a:ext uri="{FF2B5EF4-FFF2-40B4-BE49-F238E27FC236}">
                <a16:creationId xmlns:a16="http://schemas.microsoft.com/office/drawing/2014/main" id="{20CFDB61-88D6-2D04-7E0F-A570B4699CD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4690" r="11003" b="-1"/>
          <a:stretch/>
        </p:blipFill>
        <p:spPr>
          <a:xfrm>
            <a:off x="603504" y="417317"/>
            <a:ext cx="3549663" cy="3157838"/>
          </a:xfrm>
          <a:prstGeom prst="rect">
            <a:avLst/>
          </a:prstGeom>
        </p:spPr>
      </p:pic>
      <p:pic>
        <p:nvPicPr>
          <p:cNvPr id="9" name="Picture Placeholder 8" descr="A picture containing text, indoor, floor, closet&#10;&#10;Description automatically generated">
            <a:extLst>
              <a:ext uri="{FF2B5EF4-FFF2-40B4-BE49-F238E27FC236}">
                <a16:creationId xmlns:a16="http://schemas.microsoft.com/office/drawing/2014/main" id="{4CDCC477-5E4C-8551-9123-BCD48C3E53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r="15829" b="1"/>
          <a:stretch/>
        </p:blipFill>
        <p:spPr>
          <a:xfrm>
            <a:off x="4280448" y="406043"/>
            <a:ext cx="3549663" cy="3162873"/>
          </a:xfrm>
          <a:prstGeom prst="rect">
            <a:avLst/>
          </a:prstGeom>
        </p:spPr>
      </p:pic>
      <p:pic>
        <p:nvPicPr>
          <p:cNvPr id="12" name="Picture Placeholder 11" descr="A picture containing text, ceiling, indoor, wall&#10;&#10;Description automatically generated">
            <a:extLst>
              <a:ext uri="{FF2B5EF4-FFF2-40B4-BE49-F238E27FC236}">
                <a16:creationId xmlns:a16="http://schemas.microsoft.com/office/drawing/2014/main" id="{C0628182-6C9F-BC9A-DB48-57B12D4A099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5828" r="1" b="1"/>
          <a:stretch/>
        </p:blipFill>
        <p:spPr>
          <a:xfrm>
            <a:off x="7949294" y="406043"/>
            <a:ext cx="3549663" cy="3162873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08" y="5219783"/>
            <a:ext cx="4550664" cy="877321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Storage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54683" y="4982190"/>
            <a:ext cx="5994666" cy="1340284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Not enough room in weapons closet / armory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 secured filing area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 room for extra gear / equipment</a:t>
            </a:r>
          </a:p>
        </p:txBody>
      </p:sp>
    </p:spTree>
    <p:extLst>
      <p:ext uri="{BB962C8B-B14F-4D97-AF65-F5344CB8AC3E}">
        <p14:creationId xmlns:p14="http://schemas.microsoft.com/office/powerpoint/2010/main" val="1995015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Locker / Bathrooms</a:t>
            </a:r>
          </a:p>
        </p:txBody>
      </p:sp>
      <p:pic>
        <p:nvPicPr>
          <p:cNvPr id="11" name="Picture Placeholder 10" descr="A picture containing indoor, floor, wall, wood&#10;&#10;Description automatically generated">
            <a:extLst>
              <a:ext uri="{FF2B5EF4-FFF2-40B4-BE49-F238E27FC236}">
                <a16:creationId xmlns:a16="http://schemas.microsoft.com/office/drawing/2014/main" id="{3DF259AD-4C91-801F-7E45-3CE852F1C0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5" name="Picture Placeholder 14" descr="A bathroom with a toilet and sink&#10;&#10;Description automatically generated with medium confidence">
            <a:extLst>
              <a:ext uri="{FF2B5EF4-FFF2-40B4-BE49-F238E27FC236}">
                <a16:creationId xmlns:a16="http://schemas.microsoft.com/office/drawing/2014/main" id="{105EC1EE-C982-1C9E-BB77-C4A33982E1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r="1" b="470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91776" y="4571423"/>
            <a:ext cx="5208544" cy="177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One bathroom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Office / Female locker room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Not enough room for Officers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Single gendered bathroom</a:t>
            </a:r>
          </a:p>
        </p:txBody>
      </p:sp>
    </p:spTree>
    <p:extLst>
      <p:ext uri="{BB962C8B-B14F-4D97-AF65-F5344CB8AC3E}">
        <p14:creationId xmlns:p14="http://schemas.microsoft.com/office/powerpoint/2010/main" val="3328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7F211-ED25-4BED-862A-17F84B32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503513"/>
            <a:ext cx="10693400" cy="830997"/>
          </a:xfrm>
        </p:spPr>
        <p:txBody>
          <a:bodyPr/>
          <a:lstStyle/>
          <a:p>
            <a:pPr algn="ctr"/>
            <a:r>
              <a:rPr lang="en-US" dirty="0"/>
              <a:t>Summary of Budget</a:t>
            </a:r>
            <a:br>
              <a:rPr lang="en-US" dirty="0"/>
            </a:br>
            <a:endParaRPr lang="en-US" dirty="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B8F5A225-0C56-4A56-9265-DBE9001CC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2827" y="2105016"/>
            <a:ext cx="914400" cy="76421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Graphic 33" descr="Upward trend">
            <a:extLst>
              <a:ext uri="{FF2B5EF4-FFF2-40B4-BE49-F238E27FC236}">
                <a16:creationId xmlns:a16="http://schemas.microsoft.com/office/drawing/2014/main" id="{112CEB44-CF96-4193-8126-3EF3F89B2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62762" y="2203745"/>
            <a:ext cx="548640" cy="548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BD184-BCBE-4A38-8DF2-C0C550ADE4C4}"/>
              </a:ext>
            </a:extLst>
          </p:cNvPr>
          <p:cNvSpPr txBox="1"/>
          <p:nvPr/>
        </p:nvSpPr>
        <p:spPr>
          <a:xfrm>
            <a:off x="7504954" y="1755848"/>
            <a:ext cx="3657600" cy="1706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rPr>
              <a:t>Payroll, Overtime, Retirement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cs typeface="Biome Light" panose="020B0303030204020804" pitchFamily="34" charset="0"/>
              </a:rPr>
              <a:t>Majority of budget goes towards this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rPr>
              <a:t>Minimum Staffing Patrol Overtime contribute most of overtime (2 patrol minimum days/eves), backfilling School Resource Officer. </a:t>
            </a:r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F73E68A5-255F-4C3B-82E4-28F5CE1A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2827" y="3510536"/>
            <a:ext cx="914400" cy="76421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Graphic 35" descr="Clipboard">
            <a:extLst>
              <a:ext uri="{FF2B5EF4-FFF2-40B4-BE49-F238E27FC236}">
                <a16:creationId xmlns:a16="http://schemas.microsoft.com/office/drawing/2014/main" id="{3F4B17BF-671E-4F42-AB1B-F84F52DCE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573648" y="3606850"/>
            <a:ext cx="548640" cy="548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D1A11C-0D13-40D5-A96C-6C9C65FDED12}"/>
              </a:ext>
            </a:extLst>
          </p:cNvPr>
          <p:cNvSpPr txBox="1"/>
          <p:nvPr/>
        </p:nvSpPr>
        <p:spPr>
          <a:xfrm>
            <a:off x="7504954" y="3531563"/>
            <a:ext cx="3657600" cy="1134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rPr>
              <a:t>Other Includes: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rPr>
              <a:t>Uniforms, Ballistic Vests, Ammunition, Training Courses, Non-Contractual Equipment Repair, K9 Food.</a:t>
            </a:r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BC618CE4-6DEC-4D26-B202-8BAAA2697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82826" y="4778318"/>
            <a:ext cx="914400" cy="764219"/>
          </a:xfrm>
          <a:prstGeom prst="hexagon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8" name="Graphic 37" descr="Megaphone1">
            <a:extLst>
              <a:ext uri="{FF2B5EF4-FFF2-40B4-BE49-F238E27FC236}">
                <a16:creationId xmlns:a16="http://schemas.microsoft.com/office/drawing/2014/main" id="{44B68078-72CC-45F5-9CD3-20C37D329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573648" y="4861105"/>
            <a:ext cx="548640" cy="5486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2A63E6-17C3-4C42-AD30-C1D1236CE8C7}"/>
              </a:ext>
            </a:extLst>
          </p:cNvPr>
          <p:cNvSpPr txBox="1"/>
          <p:nvPr/>
        </p:nvSpPr>
        <p:spPr>
          <a:xfrm>
            <a:off x="7504954" y="4723888"/>
            <a:ext cx="3657600" cy="1356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rPr>
              <a:t>Equipment Contracts Includes: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rPr>
              <a:t>Axon (Body Cameras/TASERs, Data Storage),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rPr>
              <a:t>PowerDMS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rPr>
              <a:t>, POST and Law Enforcement Council dues, Resident Trooper contract.</a:t>
            </a:r>
            <a:endParaRPr lang="en-US" sz="1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2EDBF88-6381-E0CA-FF03-4CF3731FB8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4254784"/>
              </p:ext>
            </p:extLst>
          </p:nvPr>
        </p:nvGraphicFramePr>
        <p:xfrm>
          <a:off x="-623707" y="1032114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4120671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C4B1CD-99D2-46BA-3CE8-D0E4997B69F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92520" y="1458870"/>
            <a:ext cx="4208386" cy="91281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COPS Grant</a:t>
            </a:r>
          </a:p>
          <a:p>
            <a:r>
              <a:rPr lang="en-US" sz="2400" b="0" dirty="0"/>
              <a:t>$152,000 </a:t>
            </a:r>
          </a:p>
          <a:p>
            <a:r>
              <a:rPr lang="en-US" sz="2400" b="0" dirty="0" err="1"/>
              <a:t>PowerDMS</a:t>
            </a:r>
            <a:r>
              <a:rPr lang="en-US" sz="2400" b="0" dirty="0"/>
              <a:t> and Axon (Portion)</a:t>
            </a:r>
          </a:p>
          <a:p>
            <a:r>
              <a:rPr lang="en-US" sz="2400" b="0" dirty="0"/>
              <a:t>File Management, Proofs, and other related equipment</a:t>
            </a:r>
          </a:p>
          <a:p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0AE7C-FB9E-928F-B1D5-E09BC7C85E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92520" y="4065119"/>
            <a:ext cx="4208386" cy="91281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ARPA Rural Roads</a:t>
            </a:r>
          </a:p>
          <a:p>
            <a:r>
              <a:rPr lang="en-US" sz="2400" b="0" dirty="0"/>
              <a:t>$50,000</a:t>
            </a:r>
          </a:p>
          <a:p>
            <a:r>
              <a:rPr lang="en-US" sz="2400" b="0" dirty="0"/>
              <a:t>Dedicated speed enforcement to all Town roadways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60EE80-A0BB-C016-F304-CDA7144D9E0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46730" y="1458870"/>
            <a:ext cx="4208386" cy="91281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High Risk Rural Roads</a:t>
            </a:r>
          </a:p>
          <a:p>
            <a:r>
              <a:rPr lang="en-US" sz="2400" b="0" dirty="0"/>
              <a:t>$60,000</a:t>
            </a:r>
          </a:p>
          <a:p>
            <a:r>
              <a:rPr lang="en-US" sz="2400" b="0" dirty="0"/>
              <a:t>Dedicated speed enforcement to Town maintained roadways</a:t>
            </a:r>
          </a:p>
          <a:p>
            <a:r>
              <a:rPr lang="en-US" sz="2400" b="0" dirty="0"/>
              <a:t>New Speed Lasers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E7C45-552B-7217-8F59-6B9C9BA10EA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246730" y="4065119"/>
            <a:ext cx="4208386" cy="91281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DWI Enforcement</a:t>
            </a:r>
          </a:p>
          <a:p>
            <a:r>
              <a:rPr lang="en-US" sz="2400" b="0" dirty="0"/>
              <a:t>$25,000</a:t>
            </a:r>
          </a:p>
          <a:p>
            <a:r>
              <a:rPr lang="en-US" sz="2400" b="0" dirty="0"/>
              <a:t>Evening hours </a:t>
            </a:r>
          </a:p>
          <a:p>
            <a:r>
              <a:rPr lang="en-US" sz="2400" b="0" dirty="0"/>
              <a:t>DWI patrols 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ABDF6B-7E0E-D4E6-BE75-C12C6FE60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41" y="310942"/>
            <a:ext cx="10693400" cy="830997"/>
          </a:xfrm>
        </p:spPr>
        <p:txBody>
          <a:bodyPr/>
          <a:lstStyle/>
          <a:p>
            <a:pPr algn="ctr"/>
            <a:r>
              <a:rPr lang="en-US" dirty="0"/>
              <a:t>Grant Funding</a:t>
            </a:r>
          </a:p>
        </p:txBody>
      </p:sp>
      <p:pic>
        <p:nvPicPr>
          <p:cNvPr id="7" name="Picture 6" descr="A police officer taking a picture of a vehicle&#10;&#10;Description automatically generated">
            <a:extLst>
              <a:ext uri="{FF2B5EF4-FFF2-40B4-BE49-F238E27FC236}">
                <a16:creationId xmlns:a16="http://schemas.microsoft.com/office/drawing/2014/main" id="{60CE2097-1DDD-429A-7335-09DC4F16C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9237" y="4521525"/>
            <a:ext cx="2115879" cy="21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83B280-1114-BDD8-C30A-8939F6AD461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45584" y="2828222"/>
            <a:ext cx="4208386" cy="912812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Telephone/Equipment Repairs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	</a:t>
            </a:r>
            <a:r>
              <a:rPr lang="en-US" dirty="0"/>
              <a:t>Increases in prices to cruiser MDT data, contractual software, state-mandated equipment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E33EB8-FA89-68F4-27DC-0B2713451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54101"/>
            <a:ext cx="10693400" cy="830997"/>
          </a:xfrm>
        </p:spPr>
        <p:txBody>
          <a:bodyPr/>
          <a:lstStyle/>
          <a:p>
            <a:pPr algn="ctr"/>
            <a:r>
              <a:rPr lang="en-US" dirty="0"/>
              <a:t>Budget Increases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3D9928EC-67F9-7262-C93E-7A3F5E3A6E71}"/>
              </a:ext>
            </a:extLst>
          </p:cNvPr>
          <p:cNvSpPr txBox="1">
            <a:spLocks/>
          </p:cNvSpPr>
          <p:nvPr/>
        </p:nvSpPr>
        <p:spPr>
          <a:xfrm>
            <a:off x="1591374" y="1541184"/>
            <a:ext cx="4208386" cy="91281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Payroll</a:t>
            </a:r>
          </a:p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dirty="0"/>
              <a:t>Contractual / Annual increases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469C245-E5BC-46DD-4E7C-6CDA40C78929}"/>
              </a:ext>
            </a:extLst>
          </p:cNvPr>
          <p:cNvSpPr txBox="1">
            <a:spLocks/>
          </p:cNvSpPr>
          <p:nvPr/>
        </p:nvSpPr>
        <p:spPr>
          <a:xfrm>
            <a:off x="1591374" y="2844179"/>
            <a:ext cx="4208386" cy="91281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Overtime</a:t>
            </a:r>
          </a:p>
          <a:p>
            <a:r>
              <a:rPr lang="en-US" dirty="0"/>
              <a:t>	Realistic representation of minimum staffing expenses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E6FC6FE-A184-8D24-CC22-2FEDDA4E90E5}"/>
              </a:ext>
            </a:extLst>
          </p:cNvPr>
          <p:cNvSpPr txBox="1">
            <a:spLocks/>
          </p:cNvSpPr>
          <p:nvPr/>
        </p:nvSpPr>
        <p:spPr>
          <a:xfrm>
            <a:off x="7345584" y="1541184"/>
            <a:ext cx="4208386" cy="912812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en-US" sz="1800" b="1" i="0" u="none" strike="noStrike" kern="1200" cap="none" spc="0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Biome Light" panose="020B03030302040208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Biome Light" panose="020B0303030204020804" pitchFamily="34" charset="0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</a:rPr>
              <a:t>FICA and Retirement</a:t>
            </a:r>
          </a:p>
          <a:p>
            <a:r>
              <a:rPr lang="en-US" dirty="0">
                <a:solidFill>
                  <a:schemeClr val="accent1"/>
                </a:solidFill>
              </a:rPr>
              <a:t>	</a:t>
            </a:r>
            <a:r>
              <a:rPr lang="en-US" dirty="0"/>
              <a:t>Updated calculation for 5 officers with pension</a:t>
            </a:r>
          </a:p>
        </p:txBody>
      </p:sp>
      <p:pic>
        <p:nvPicPr>
          <p:cNvPr id="3" name="Picture 2" descr="A police vehicle with lights on&#10;&#10;Description automatically generated">
            <a:extLst>
              <a:ext uri="{FF2B5EF4-FFF2-40B4-BE49-F238E27FC236}">
                <a16:creationId xmlns:a16="http://schemas.microsoft.com/office/drawing/2014/main" id="{E0634A75-F743-672F-E53D-DF0D6541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16" y="3973130"/>
            <a:ext cx="3657599" cy="2743199"/>
          </a:xfrm>
          <a:prstGeom prst="rect">
            <a:avLst/>
          </a:prstGeom>
        </p:spPr>
      </p:pic>
      <p:pic>
        <p:nvPicPr>
          <p:cNvPr id="5" name="Picture 4" descr="Two boys in police uniforms standing in front of a vehicle&#10;&#10;Description automatically generated">
            <a:extLst>
              <a:ext uri="{FF2B5EF4-FFF2-40B4-BE49-F238E27FC236}">
                <a16:creationId xmlns:a16="http://schemas.microsoft.com/office/drawing/2014/main" id="{33ACFEC2-A499-427F-B447-819EEBE3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065" y="4345331"/>
            <a:ext cx="3011424" cy="2258568"/>
          </a:xfrm>
          <a:prstGeom prst="rect">
            <a:avLst/>
          </a:prstGeom>
        </p:spPr>
      </p:pic>
      <p:pic>
        <p:nvPicPr>
          <p:cNvPr id="12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9E42186-313D-8298-158F-0F50A3DCE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183" y="4147174"/>
            <a:ext cx="3275633" cy="24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39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EF304F5-32C5-4869-B185-859B56785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21C28F5-3CA3-4B78-B5C9-550C00BB3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10 Full Time Officers</a:t>
            </a:r>
          </a:p>
          <a:p>
            <a:pPr lvl="1"/>
            <a:r>
              <a:rPr lang="en-US" dirty="0"/>
              <a:t>8 Patrol Officers</a:t>
            </a:r>
          </a:p>
          <a:p>
            <a:pPr lvl="1"/>
            <a:r>
              <a:rPr lang="en-US" dirty="0"/>
              <a:t>1 Admin. Sergeant</a:t>
            </a:r>
          </a:p>
          <a:p>
            <a:pPr lvl="1"/>
            <a:r>
              <a:rPr lang="en-US" dirty="0"/>
              <a:t>1 School Resource Officer </a:t>
            </a:r>
          </a:p>
          <a:p>
            <a:pPr lvl="2"/>
            <a:r>
              <a:rPr lang="en-US" i="1" dirty="0"/>
              <a:t>-BOE Reimbursed</a:t>
            </a:r>
          </a:p>
          <a:p>
            <a:r>
              <a:rPr lang="en-US" dirty="0"/>
              <a:t>1 Resident State Trooper</a:t>
            </a:r>
          </a:p>
          <a:p>
            <a:r>
              <a:rPr lang="en-US" dirty="0"/>
              <a:t>1 Assistant to Dept. Head</a:t>
            </a:r>
          </a:p>
        </p:txBody>
      </p:sp>
      <p:pic>
        <p:nvPicPr>
          <p:cNvPr id="4" name="Picture Placeholder 3" descr="A police officer sitting on a bicycle next to a police car&#10;&#10;Description automatically generated">
            <a:extLst>
              <a:ext uri="{FF2B5EF4-FFF2-40B4-BE49-F238E27FC236}">
                <a16:creationId xmlns:a16="http://schemas.microsoft.com/office/drawing/2014/main" id="{B208FAC6-C89C-8197-34E0-A7A72BF693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020" r="11020"/>
          <a:stretch>
            <a:fillRect/>
          </a:stretch>
        </p:blipFill>
        <p:spPr>
          <a:xfrm>
            <a:off x="6150011" y="1009295"/>
            <a:ext cx="5855754" cy="5631571"/>
          </a:xfrm>
        </p:spPr>
      </p:pic>
      <p:pic>
        <p:nvPicPr>
          <p:cNvPr id="6" name="Picture 5" descr="Two men standing next to a dog&#10;&#10;Description automatically generated">
            <a:extLst>
              <a:ext uri="{FF2B5EF4-FFF2-40B4-BE49-F238E27FC236}">
                <a16:creationId xmlns:a16="http://schemas.microsoft.com/office/drawing/2014/main" id="{B8F78413-697A-C3EB-E77E-CDE3A92BF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4" y="3708436"/>
            <a:ext cx="2841219" cy="28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0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EF53E3-F88C-4203-A489-8C9D57513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Staffing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632A23DB-8342-81C8-AEE8-0584B0C07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3398004"/>
              </p:ext>
            </p:extLst>
          </p:nvPr>
        </p:nvGraphicFramePr>
        <p:xfrm>
          <a:off x="3992834" y="809967"/>
          <a:ext cx="7733489" cy="5819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11CE567-1D06-3D1B-F376-26A67BA83006}"/>
              </a:ext>
            </a:extLst>
          </p:cNvPr>
          <p:cNvSpPr txBox="1"/>
          <p:nvPr/>
        </p:nvSpPr>
        <p:spPr>
          <a:xfrm>
            <a:off x="116732" y="1848255"/>
            <a:ext cx="36673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Midnight Shift Coverage</a:t>
            </a:r>
          </a:p>
          <a:p>
            <a:endParaRPr lang="en-US" dirty="0"/>
          </a:p>
          <a:p>
            <a:r>
              <a:rPr lang="en-US" dirty="0"/>
              <a:t>2 Patrol Minimum, which goes to 1 during an “order-in”</a:t>
            </a:r>
          </a:p>
          <a:p>
            <a:endParaRPr lang="en-US" dirty="0"/>
          </a:p>
          <a:p>
            <a:r>
              <a:rPr lang="en-US" dirty="0"/>
              <a:t>No detectives, full time specialized units/services</a:t>
            </a:r>
          </a:p>
          <a:p>
            <a:endParaRPr lang="en-US" dirty="0"/>
          </a:p>
          <a:p>
            <a:r>
              <a:rPr lang="en-US" dirty="0"/>
              <a:t>Troop K does provide coverage, the “South” patrol (1 Trooper) covers Colchester, Salem, and East Haddam</a:t>
            </a:r>
          </a:p>
          <a:p>
            <a:endParaRPr lang="en-US" dirty="0"/>
          </a:p>
          <a:p>
            <a:r>
              <a:rPr lang="en-US" dirty="0"/>
              <a:t>10 Officers, but only 8 are part of patrol’s staffing </a:t>
            </a:r>
          </a:p>
        </p:txBody>
      </p:sp>
    </p:spTree>
    <p:extLst>
      <p:ext uri="{BB962C8B-B14F-4D97-AF65-F5344CB8AC3E}">
        <p14:creationId xmlns:p14="http://schemas.microsoft.com/office/powerpoint/2010/main" val="369677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Escalators">
            <a:extLst>
              <a:ext uri="{FF2B5EF4-FFF2-40B4-BE49-F238E27FC236}">
                <a16:creationId xmlns:a16="http://schemas.microsoft.com/office/drawing/2014/main" id="{067ABCFB-135D-465A-8D06-3042F9E75B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60000"/>
          </a:blip>
          <a:srcRect t="6729" r="33992" b="40721"/>
          <a:stretch/>
        </p:blipFill>
        <p:spPr>
          <a:xfrm>
            <a:off x="15605" y="0"/>
            <a:ext cx="12192001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310966-9752-4035-9DD5-FFBC93FC0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18560" y="1181123"/>
            <a:ext cx="4754880" cy="4495754"/>
          </a:xfrm>
          <a:prstGeom prst="rect">
            <a:avLst/>
          </a:prstGeom>
          <a:solidFill>
            <a:schemeClr val="accent5">
              <a:alpha val="40000"/>
            </a:schemeClr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D9E7E43-0082-4819-947F-94AD5664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eaLnBrk="1" latinLnBrk="0" hangingPunct="1"/>
            <a: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  <a:t>Town of Colchester</a:t>
            </a:r>
            <a:b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  <a:t>Calls for Service (CFS)</a:t>
            </a:r>
            <a:b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b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</a:br>
            <a:r>
              <a:rPr lang="en-US" sz="4800" kern="1200" dirty="0">
                <a:effectLst/>
                <a:latin typeface="Calibri Light" panose="020F0302020204030204" pitchFamily="34" charset="0"/>
                <a:ea typeface="+mn-ea"/>
                <a:cs typeface="+mn-cs"/>
              </a:rPr>
              <a:t>2022 - 2024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F64F07-1F8D-4F69-87E4-03E837E97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18168" y="1181123"/>
            <a:ext cx="459924" cy="4599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393EC-C7F4-46AA-8768-FF7CD4DE0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31920" y="5840880"/>
            <a:ext cx="284372" cy="2843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6DDC29-DFE2-4F0C-9C81-DDBC9CD8D2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48506" y="5776900"/>
            <a:ext cx="3924934" cy="490538"/>
          </a:xfrm>
        </p:spPr>
        <p:txBody>
          <a:bodyPr/>
          <a:lstStyle/>
          <a:p>
            <a:r>
              <a:rPr lang="en-US" dirty="0" err="1"/>
              <a:t>Nexgen</a:t>
            </a:r>
            <a:r>
              <a:rPr lang="en-US" dirty="0"/>
              <a:t>/</a:t>
            </a:r>
            <a:r>
              <a:rPr lang="en-US" dirty="0" err="1"/>
              <a:t>PowerBI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51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214C2E21-ECDE-CC41-F811-9A39C41A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2" y="343298"/>
            <a:ext cx="6240421" cy="5810327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650AB40-FC4E-1CEB-8DDB-9449B26A2FF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57" y="1191061"/>
            <a:ext cx="5098381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63A3DA45-85BA-45B3-FB12-820A5E3AA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84"/>
            <a:ext cx="12192000" cy="682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68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8A341CB1-33D3-B7CA-AE0E-945CD813225B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80937" y="795108"/>
            <a:ext cx="10528570" cy="6062892"/>
          </a:xfr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7ADB346-506B-4DDB-2319-92E2FFC7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993"/>
            <a:ext cx="10515600" cy="700115"/>
          </a:xfrm>
        </p:spPr>
        <p:txBody>
          <a:bodyPr/>
          <a:lstStyle/>
          <a:p>
            <a:r>
              <a:rPr lang="en-US" dirty="0">
                <a:latin typeface="+mn-lt"/>
              </a:rPr>
              <a:t>Majority of Accidents in Colchester</a:t>
            </a:r>
          </a:p>
        </p:txBody>
      </p:sp>
    </p:spTree>
    <p:extLst>
      <p:ext uri="{BB962C8B-B14F-4D97-AF65-F5344CB8AC3E}">
        <p14:creationId xmlns:p14="http://schemas.microsoft.com/office/powerpoint/2010/main" val="668559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DFED4-5AE5-92CB-96F3-AE692805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750"/>
            <a:ext cx="10515600" cy="700115"/>
          </a:xfrm>
        </p:spPr>
        <p:txBody>
          <a:bodyPr/>
          <a:lstStyle/>
          <a:p>
            <a:r>
              <a:rPr lang="en-US" dirty="0">
                <a:latin typeface="+mn-lt"/>
              </a:rPr>
              <a:t>10,000 Calls for Service per Year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D9CA8256-AAF6-793A-8531-E8FE98C8C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45" y="1471104"/>
            <a:ext cx="9952783" cy="558752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8FEFF8-9CE0-9BB8-D1F9-725247F9DF9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03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phone&#10;&#10;Description automatically generated">
            <a:extLst>
              <a:ext uri="{FF2B5EF4-FFF2-40B4-BE49-F238E27FC236}">
                <a16:creationId xmlns:a16="http://schemas.microsoft.com/office/drawing/2014/main" id="{9927B345-9A83-0951-DB13-20FCDD2F3946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81492" y="1422885"/>
            <a:ext cx="4368329" cy="5238993"/>
          </a:xfrm>
          <a:prstGeom prst="rect">
            <a:avLst/>
          </a:prstGeom>
        </p:spPr>
      </p:pic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CB8D9E77-1C95-2526-9080-D5F6FA108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557" y="2033080"/>
            <a:ext cx="7164824" cy="40186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391CA3-F982-6F52-5D6F-A0CFC9D13B68}"/>
              </a:ext>
            </a:extLst>
          </p:cNvPr>
          <p:cNvSpPr txBox="1"/>
          <p:nvPr/>
        </p:nvSpPr>
        <p:spPr>
          <a:xfrm>
            <a:off x="2850204" y="486383"/>
            <a:ext cx="6712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b="1" dirty="0"/>
              <a:t>Crime Happens All Over Town</a:t>
            </a:r>
          </a:p>
        </p:txBody>
      </p:sp>
    </p:spTree>
    <p:extLst>
      <p:ext uri="{BB962C8B-B14F-4D97-AF65-F5344CB8AC3E}">
        <p14:creationId xmlns:p14="http://schemas.microsoft.com/office/powerpoint/2010/main" val="2074493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ometric Presentation">
      <a:dk1>
        <a:sysClr val="windowText" lastClr="000000"/>
      </a:dk1>
      <a:lt1>
        <a:sysClr val="window" lastClr="FFFFFF"/>
      </a:lt1>
      <a:dk2>
        <a:srgbClr val="44546A"/>
      </a:dk2>
      <a:lt2>
        <a:srgbClr val="ACCBF9"/>
      </a:lt2>
      <a:accent1>
        <a:srgbClr val="5C83C4"/>
      </a:accent1>
      <a:accent2>
        <a:srgbClr val="2C599D"/>
      </a:accent2>
      <a:accent3>
        <a:srgbClr val="1A3B70"/>
      </a:accent3>
      <a:accent4>
        <a:srgbClr val="FA6F1A"/>
      </a:accent4>
      <a:accent5>
        <a:srgbClr val="11224E"/>
      </a:accent5>
      <a:accent6>
        <a:srgbClr val="9D90A0"/>
      </a:accent6>
      <a:hlink>
        <a:srgbClr val="9454C3"/>
      </a:hlink>
      <a:folHlink>
        <a:srgbClr val="3EBBF0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16411253_LW_v2" id="{C590A786-F65F-42F6-9E48-12C78E3C86B3}" vid="{FEE92C9D-6350-4ECD-87A4-004D12BB2B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EA9014-ED64-4558-B1E1-D03F0EE32BEB}">
  <ds:schemaRefs>
    <ds:schemaRef ds:uri="http://purl.org/dc/terms/"/>
    <ds:schemaRef ds:uri="http://schemas.microsoft.com/office/2006/metadata/properties"/>
    <ds:schemaRef ds:uri="http://purl.org/dc/elements/1.1/"/>
    <ds:schemaRef ds:uri="16c05727-aa75-4e4a-9b5f-8a80a1165891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71af3243-3dd4-4a8d-8c0d-dd76da1f02a5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19EB750-A6DA-4BE8-B87B-FC499FE733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D99ABA-76CE-4A8E-B5F0-C051B96628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 presentation</Template>
  <TotalTime>4820</TotalTime>
  <Words>489</Words>
  <Application>Microsoft Office PowerPoint</Application>
  <PresentationFormat>Widescreen</PresentationFormat>
  <Paragraphs>107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Biome Light</vt:lpstr>
      <vt:lpstr>Calibri</vt:lpstr>
      <vt:lpstr>Calibri Light</vt:lpstr>
      <vt:lpstr>Wingdings</vt:lpstr>
      <vt:lpstr>Office Theme</vt:lpstr>
      <vt:lpstr>Police Department</vt:lpstr>
      <vt:lpstr>Staffing</vt:lpstr>
      <vt:lpstr>Staffing</vt:lpstr>
      <vt:lpstr>Town of Colchester Calls for Service (CFS)  2022 - 2024</vt:lpstr>
      <vt:lpstr>PowerPoint Presentation</vt:lpstr>
      <vt:lpstr>PowerPoint Presentation</vt:lpstr>
      <vt:lpstr>Majority of Accidents in Colchester</vt:lpstr>
      <vt:lpstr>10,000 Calls for Service per Year</vt:lpstr>
      <vt:lpstr>PowerPoint Presentation</vt:lpstr>
      <vt:lpstr>Goals for FY24-25 </vt:lpstr>
      <vt:lpstr>Report Room</vt:lpstr>
      <vt:lpstr>Storage Space</vt:lpstr>
      <vt:lpstr>Locker / Bathrooms</vt:lpstr>
      <vt:lpstr>Summary of Budget </vt:lpstr>
      <vt:lpstr>Grant Funding</vt:lpstr>
      <vt:lpstr>Budget Increases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Police Department</dc:title>
  <dc:creator>Zachary F. Cash</dc:creator>
  <cp:lastModifiedBy>Zachary F. Cash</cp:lastModifiedBy>
  <cp:revision>9</cp:revision>
  <cp:lastPrinted>2024-04-22T15:10:34Z</cp:lastPrinted>
  <dcterms:created xsi:type="dcterms:W3CDTF">2024-04-11T15:03:50Z</dcterms:created>
  <dcterms:modified xsi:type="dcterms:W3CDTF">2024-04-22T15:17:43Z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