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9" r:id="rId4"/>
    <p:sldId id="270" r:id="rId5"/>
    <p:sldId id="271" r:id="rId6"/>
    <p:sldId id="316" r:id="rId7"/>
    <p:sldId id="278" r:id="rId8"/>
    <p:sldId id="329" r:id="rId9"/>
    <p:sldId id="324" r:id="rId10"/>
    <p:sldId id="323" r:id="rId11"/>
    <p:sldId id="294" r:id="rId12"/>
    <p:sldId id="322" r:id="rId13"/>
    <p:sldId id="297" r:id="rId14"/>
    <p:sldId id="325" r:id="rId15"/>
    <p:sldId id="328" r:id="rId16"/>
    <p:sldId id="326" r:id="rId17"/>
    <p:sldId id="32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9966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2520" autoAdjust="0"/>
  </p:normalViewPr>
  <p:slideViewPr>
    <p:cSldViewPr>
      <p:cViewPr varScale="1">
        <p:scale>
          <a:sx n="68" d="100"/>
          <a:sy n="68" d="100"/>
        </p:scale>
        <p:origin x="536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ty Watts" userId="962b68e6-f27b-4f8d-88e0-c5bd16376559" providerId="ADAL" clId="{9ACD4750-A0B5-45D7-BC8E-B857C45F790B}"/>
    <pc:docChg chg="custSel modSld">
      <pc:chgData name="Patty Watts" userId="962b68e6-f27b-4f8d-88e0-c5bd16376559" providerId="ADAL" clId="{9ACD4750-A0B5-45D7-BC8E-B857C45F790B}" dt="2025-03-12T20:00:44.125" v="415" actId="14100"/>
      <pc:docMkLst>
        <pc:docMk/>
      </pc:docMkLst>
      <pc:sldChg chg="modSp mod">
        <pc:chgData name="Patty Watts" userId="962b68e6-f27b-4f8d-88e0-c5bd16376559" providerId="ADAL" clId="{9ACD4750-A0B5-45D7-BC8E-B857C45F790B}" dt="2025-03-10T16:05:03.680" v="2" actId="20577"/>
        <pc:sldMkLst>
          <pc:docMk/>
          <pc:sldMk cId="0" sldId="271"/>
        </pc:sldMkLst>
        <pc:spChg chg="mod">
          <ac:chgData name="Patty Watts" userId="962b68e6-f27b-4f8d-88e0-c5bd16376559" providerId="ADAL" clId="{9ACD4750-A0B5-45D7-BC8E-B857C45F790B}" dt="2025-03-10T16:05:03.680" v="2" actId="20577"/>
          <ac:spMkLst>
            <pc:docMk/>
            <pc:sldMk cId="0" sldId="271"/>
            <ac:spMk id="3" creationId="{00000000-0000-0000-0000-000000000000}"/>
          </ac:spMkLst>
        </pc:spChg>
      </pc:sldChg>
      <pc:sldChg chg="modSp mod">
        <pc:chgData name="Patty Watts" userId="962b68e6-f27b-4f8d-88e0-c5bd16376559" providerId="ADAL" clId="{9ACD4750-A0B5-45D7-BC8E-B857C45F790B}" dt="2025-03-10T18:30:22.060" v="115" actId="20577"/>
        <pc:sldMkLst>
          <pc:docMk/>
          <pc:sldMk cId="2478060924" sldId="316"/>
        </pc:sldMkLst>
        <pc:spChg chg="mod">
          <ac:chgData name="Patty Watts" userId="962b68e6-f27b-4f8d-88e0-c5bd16376559" providerId="ADAL" clId="{9ACD4750-A0B5-45D7-BC8E-B857C45F790B}" dt="2025-03-10T18:30:22.060" v="115" actId="20577"/>
          <ac:spMkLst>
            <pc:docMk/>
            <pc:sldMk cId="2478060924" sldId="316"/>
            <ac:spMk id="3" creationId="{00000000-0000-0000-0000-000000000000}"/>
          </ac:spMkLst>
        </pc:spChg>
      </pc:sldChg>
      <pc:sldChg chg="modSp mod">
        <pc:chgData name="Patty Watts" userId="962b68e6-f27b-4f8d-88e0-c5bd16376559" providerId="ADAL" clId="{9ACD4750-A0B5-45D7-BC8E-B857C45F790B}" dt="2025-03-12T20:00:44.125" v="415" actId="14100"/>
        <pc:sldMkLst>
          <pc:docMk/>
          <pc:sldMk cId="1696590064" sldId="328"/>
        </pc:sldMkLst>
        <pc:spChg chg="mod">
          <ac:chgData name="Patty Watts" userId="962b68e6-f27b-4f8d-88e0-c5bd16376559" providerId="ADAL" clId="{9ACD4750-A0B5-45D7-BC8E-B857C45F790B}" dt="2025-03-12T20:00:44.125" v="415" actId="14100"/>
          <ac:spMkLst>
            <pc:docMk/>
            <pc:sldMk cId="1696590064" sldId="328"/>
            <ac:spMk id="3" creationId="{92B271B7-90FD-589A-3B3A-133D4C2B7F1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FF5C7-3511-40C7-B007-898740CC0FAB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96A166-17EB-4424-A75D-DCC868C5C1C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Meals &amp; Nutrition</a:t>
          </a:r>
        </a:p>
      </dgm:t>
    </dgm:pt>
    <dgm:pt modelId="{0935243E-ECFA-4553-B8C9-112696C28C35}" type="parTrans" cxnId="{E886772B-D7ED-4D72-823F-49282F6D61C9}">
      <dgm:prSet/>
      <dgm:spPr/>
      <dgm:t>
        <a:bodyPr/>
        <a:lstStyle/>
        <a:p>
          <a:endParaRPr lang="en-US"/>
        </a:p>
      </dgm:t>
    </dgm:pt>
    <dgm:pt modelId="{51FD9E41-812F-492A-BAB7-85F94186EE21}" type="sibTrans" cxnId="{E886772B-D7ED-4D72-823F-49282F6D61C9}">
      <dgm:prSet/>
      <dgm:spPr/>
      <dgm:t>
        <a:bodyPr/>
        <a:lstStyle/>
        <a:p>
          <a:endParaRPr lang="en-US"/>
        </a:p>
      </dgm:t>
    </dgm:pt>
    <dgm:pt modelId="{652D4861-F82C-466E-8356-8C6CACB90A8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Information &amp; Referral</a:t>
          </a:r>
        </a:p>
      </dgm:t>
    </dgm:pt>
    <dgm:pt modelId="{2C7099AF-2B9D-4DC4-B3D5-E3DF2131D928}" type="parTrans" cxnId="{BB837B4D-2C47-42A6-9B3D-DC938B992792}">
      <dgm:prSet/>
      <dgm:spPr/>
      <dgm:t>
        <a:bodyPr/>
        <a:lstStyle/>
        <a:p>
          <a:endParaRPr lang="en-US"/>
        </a:p>
      </dgm:t>
    </dgm:pt>
    <dgm:pt modelId="{7DCE5B3F-8C5C-4F48-A539-4D7BFE2FC4A5}" type="sibTrans" cxnId="{BB837B4D-2C47-42A6-9B3D-DC938B992792}">
      <dgm:prSet/>
      <dgm:spPr/>
      <dgm:t>
        <a:bodyPr/>
        <a:lstStyle/>
        <a:p>
          <a:endParaRPr lang="en-US"/>
        </a:p>
      </dgm:t>
    </dgm:pt>
    <dgm:pt modelId="{85DA00B0-E95B-49EF-88D8-534B54CD2B5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Transportation</a:t>
          </a:r>
        </a:p>
        <a:p>
          <a:r>
            <a:rPr lang="en-US" b="1" dirty="0">
              <a:solidFill>
                <a:schemeClr val="tx1"/>
              </a:solidFill>
            </a:rPr>
            <a:t>Services</a:t>
          </a:r>
        </a:p>
      </dgm:t>
    </dgm:pt>
    <dgm:pt modelId="{CC574519-3507-4CA8-8000-EE1ECA4D88C7}" type="parTrans" cxnId="{FC7975E3-B097-490D-A031-05BB35E5BF3C}">
      <dgm:prSet/>
      <dgm:spPr/>
      <dgm:t>
        <a:bodyPr/>
        <a:lstStyle/>
        <a:p>
          <a:endParaRPr lang="en-US"/>
        </a:p>
      </dgm:t>
    </dgm:pt>
    <dgm:pt modelId="{8A27D102-91F6-4C5A-81C3-B460702DF706}" type="sibTrans" cxnId="{FC7975E3-B097-490D-A031-05BB35E5BF3C}">
      <dgm:prSet/>
      <dgm:spPr/>
      <dgm:t>
        <a:bodyPr/>
        <a:lstStyle/>
        <a:p>
          <a:endParaRPr lang="en-US"/>
        </a:p>
      </dgm:t>
    </dgm:pt>
    <dgm:pt modelId="{A431CD52-1FD9-4911-B11D-06D6F7D0931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Health, Fitness &amp; Wellness Programs</a:t>
          </a:r>
        </a:p>
      </dgm:t>
    </dgm:pt>
    <dgm:pt modelId="{4A131805-7709-4F0A-89A3-532D90BD327E}" type="parTrans" cxnId="{500D84C8-B180-482A-8FD3-C01D3CC58B5E}">
      <dgm:prSet/>
      <dgm:spPr/>
      <dgm:t>
        <a:bodyPr/>
        <a:lstStyle/>
        <a:p>
          <a:endParaRPr lang="en-US"/>
        </a:p>
      </dgm:t>
    </dgm:pt>
    <dgm:pt modelId="{202B2997-0440-4A17-9506-FD5325974A82}" type="sibTrans" cxnId="{500D84C8-B180-482A-8FD3-C01D3CC58B5E}">
      <dgm:prSet/>
      <dgm:spPr/>
      <dgm:t>
        <a:bodyPr/>
        <a:lstStyle/>
        <a:p>
          <a:endParaRPr lang="en-US"/>
        </a:p>
      </dgm:t>
    </dgm:pt>
    <dgm:pt modelId="{FDCCE4BB-7625-4B6D-94A0-B2B359672E4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Meaningful Volunteer Opportunities</a:t>
          </a:r>
        </a:p>
      </dgm:t>
    </dgm:pt>
    <dgm:pt modelId="{5D53E94F-7FDD-4B17-8A47-1C9B9FD6B4BA}" type="parTrans" cxnId="{27941C55-4BF5-4FE2-9FC3-D3FD4343FBB1}">
      <dgm:prSet/>
      <dgm:spPr/>
      <dgm:t>
        <a:bodyPr/>
        <a:lstStyle/>
        <a:p>
          <a:endParaRPr lang="en-US"/>
        </a:p>
      </dgm:t>
    </dgm:pt>
    <dgm:pt modelId="{D3655461-1ECE-4D93-912A-EFF32E40EF10}" type="sibTrans" cxnId="{27941C55-4BF5-4FE2-9FC3-D3FD4343FBB1}">
      <dgm:prSet/>
      <dgm:spPr/>
      <dgm:t>
        <a:bodyPr/>
        <a:lstStyle/>
        <a:p>
          <a:endParaRPr lang="en-US"/>
        </a:p>
      </dgm:t>
    </dgm:pt>
    <dgm:pt modelId="{504AA4F9-9565-4E30-843F-C5B7EB27EA0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Employment Assistance</a:t>
          </a:r>
        </a:p>
      </dgm:t>
    </dgm:pt>
    <dgm:pt modelId="{F3DD9100-7BE2-41FC-BB3F-AB46AEA40874}" type="parTrans" cxnId="{6D844E11-EFEE-4FEF-956A-F453F69CD2C9}">
      <dgm:prSet/>
      <dgm:spPr/>
      <dgm:t>
        <a:bodyPr/>
        <a:lstStyle/>
        <a:p>
          <a:endParaRPr lang="en-US"/>
        </a:p>
      </dgm:t>
    </dgm:pt>
    <dgm:pt modelId="{37ECC695-E489-4716-9FCC-C6AD56F30D86}" type="sibTrans" cxnId="{6D844E11-EFEE-4FEF-956A-F453F69CD2C9}">
      <dgm:prSet/>
      <dgm:spPr/>
      <dgm:t>
        <a:bodyPr/>
        <a:lstStyle/>
        <a:p>
          <a:endParaRPr lang="en-US"/>
        </a:p>
      </dgm:t>
    </dgm:pt>
    <dgm:pt modelId="{5742E204-C4D5-48B4-B1D0-82C0A5E2A98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Public Benefits Counseling</a:t>
          </a:r>
        </a:p>
      </dgm:t>
    </dgm:pt>
    <dgm:pt modelId="{9C046B1D-BB00-4F5E-A555-13A0017D2458}" type="parTrans" cxnId="{E852FFD7-8D36-41D2-B183-93528B6215F1}">
      <dgm:prSet/>
      <dgm:spPr/>
      <dgm:t>
        <a:bodyPr/>
        <a:lstStyle/>
        <a:p>
          <a:endParaRPr lang="en-US"/>
        </a:p>
      </dgm:t>
    </dgm:pt>
    <dgm:pt modelId="{4FD40F91-A373-4C6C-8618-F35F1D44D204}" type="sibTrans" cxnId="{E852FFD7-8D36-41D2-B183-93528B6215F1}">
      <dgm:prSet/>
      <dgm:spPr/>
      <dgm:t>
        <a:bodyPr/>
        <a:lstStyle/>
        <a:p>
          <a:endParaRPr lang="en-US"/>
        </a:p>
      </dgm:t>
    </dgm:pt>
    <dgm:pt modelId="{DEC1054C-0FB1-4B85-B448-E6285EA37AF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Social &amp; Recreational Activities</a:t>
          </a:r>
        </a:p>
      </dgm:t>
    </dgm:pt>
    <dgm:pt modelId="{7356ECC4-CBE7-4167-976F-AFFC6E5ACDAB}" type="parTrans" cxnId="{77223A55-39DB-4A5A-9F56-53F69D92E655}">
      <dgm:prSet/>
      <dgm:spPr/>
      <dgm:t>
        <a:bodyPr/>
        <a:lstStyle/>
        <a:p>
          <a:endParaRPr lang="en-US"/>
        </a:p>
      </dgm:t>
    </dgm:pt>
    <dgm:pt modelId="{CEE58C17-2569-49C0-9B97-87E6370C1A89}" type="sibTrans" cxnId="{77223A55-39DB-4A5A-9F56-53F69D92E655}">
      <dgm:prSet/>
      <dgm:spPr/>
      <dgm:t>
        <a:bodyPr/>
        <a:lstStyle/>
        <a:p>
          <a:endParaRPr lang="en-US"/>
        </a:p>
      </dgm:t>
    </dgm:pt>
    <dgm:pt modelId="{C393397B-0E8E-4EB1-8D82-2F02AB96A7C3}" type="pres">
      <dgm:prSet presAssocID="{BE4FF5C7-3511-40C7-B007-898740CC0FAB}" presName="cycle" presStyleCnt="0">
        <dgm:presLayoutVars>
          <dgm:dir/>
          <dgm:resizeHandles val="exact"/>
        </dgm:presLayoutVars>
      </dgm:prSet>
      <dgm:spPr/>
    </dgm:pt>
    <dgm:pt modelId="{1B700129-2806-4BCE-9E03-01488F09F490}" type="pres">
      <dgm:prSet presAssocID="{8796A166-17EB-4424-A75D-DCC868C5C1CF}" presName="node" presStyleLbl="node1" presStyleIdx="0" presStyleCnt="8">
        <dgm:presLayoutVars>
          <dgm:bulletEnabled val="1"/>
        </dgm:presLayoutVars>
      </dgm:prSet>
      <dgm:spPr/>
    </dgm:pt>
    <dgm:pt modelId="{5E23E2FF-1E00-4DC0-B7A2-98B5871814FD}" type="pres">
      <dgm:prSet presAssocID="{8796A166-17EB-4424-A75D-DCC868C5C1CF}" presName="spNode" presStyleCnt="0"/>
      <dgm:spPr/>
    </dgm:pt>
    <dgm:pt modelId="{375150E2-136F-4153-B328-4E10490941B3}" type="pres">
      <dgm:prSet presAssocID="{51FD9E41-812F-492A-BAB7-85F94186EE21}" presName="sibTrans" presStyleLbl="sibTrans1D1" presStyleIdx="0" presStyleCnt="8"/>
      <dgm:spPr/>
    </dgm:pt>
    <dgm:pt modelId="{0963CB45-1736-4DF7-835E-D80C95E910F5}" type="pres">
      <dgm:prSet presAssocID="{652D4861-F82C-466E-8356-8C6CACB90A8A}" presName="node" presStyleLbl="node1" presStyleIdx="1" presStyleCnt="8">
        <dgm:presLayoutVars>
          <dgm:bulletEnabled val="1"/>
        </dgm:presLayoutVars>
      </dgm:prSet>
      <dgm:spPr/>
    </dgm:pt>
    <dgm:pt modelId="{5314DF9E-415C-4FB4-9FE5-EA2537922367}" type="pres">
      <dgm:prSet presAssocID="{652D4861-F82C-466E-8356-8C6CACB90A8A}" presName="spNode" presStyleCnt="0"/>
      <dgm:spPr/>
    </dgm:pt>
    <dgm:pt modelId="{48114F1B-BC62-4557-B971-CDCD251941CA}" type="pres">
      <dgm:prSet presAssocID="{7DCE5B3F-8C5C-4F48-A539-4D7BFE2FC4A5}" presName="sibTrans" presStyleLbl="sibTrans1D1" presStyleIdx="1" presStyleCnt="8"/>
      <dgm:spPr/>
    </dgm:pt>
    <dgm:pt modelId="{ED2F29BF-5E9D-4D5B-BC62-5FD86FA9940B}" type="pres">
      <dgm:prSet presAssocID="{85DA00B0-E95B-49EF-88D8-534B54CD2B55}" presName="node" presStyleLbl="node1" presStyleIdx="2" presStyleCnt="8">
        <dgm:presLayoutVars>
          <dgm:bulletEnabled val="1"/>
        </dgm:presLayoutVars>
      </dgm:prSet>
      <dgm:spPr/>
    </dgm:pt>
    <dgm:pt modelId="{7D82A366-7EE1-4078-8D1F-5D0B64888A83}" type="pres">
      <dgm:prSet presAssocID="{85DA00B0-E95B-49EF-88D8-534B54CD2B55}" presName="spNode" presStyleCnt="0"/>
      <dgm:spPr/>
    </dgm:pt>
    <dgm:pt modelId="{931BB24D-1FBD-4692-97CE-29F4A20B2BA3}" type="pres">
      <dgm:prSet presAssocID="{8A27D102-91F6-4C5A-81C3-B460702DF706}" presName="sibTrans" presStyleLbl="sibTrans1D1" presStyleIdx="2" presStyleCnt="8"/>
      <dgm:spPr/>
    </dgm:pt>
    <dgm:pt modelId="{42DF4AA8-D8CC-4B98-AA1D-E1EFBDB3697B}" type="pres">
      <dgm:prSet presAssocID="{DEC1054C-0FB1-4B85-B448-E6285EA37AF4}" presName="node" presStyleLbl="node1" presStyleIdx="3" presStyleCnt="8">
        <dgm:presLayoutVars>
          <dgm:bulletEnabled val="1"/>
        </dgm:presLayoutVars>
      </dgm:prSet>
      <dgm:spPr/>
    </dgm:pt>
    <dgm:pt modelId="{926CA025-3156-4C12-A228-B0814E7F7F0A}" type="pres">
      <dgm:prSet presAssocID="{DEC1054C-0FB1-4B85-B448-E6285EA37AF4}" presName="spNode" presStyleCnt="0"/>
      <dgm:spPr/>
    </dgm:pt>
    <dgm:pt modelId="{875FEF69-383E-48C3-8399-85C6CA6F5EF8}" type="pres">
      <dgm:prSet presAssocID="{CEE58C17-2569-49C0-9B97-87E6370C1A89}" presName="sibTrans" presStyleLbl="sibTrans1D1" presStyleIdx="3" presStyleCnt="8"/>
      <dgm:spPr/>
    </dgm:pt>
    <dgm:pt modelId="{6DCC8E8B-F7B7-49C2-908B-FF21E57153F6}" type="pres">
      <dgm:prSet presAssocID="{A431CD52-1FD9-4911-B11D-06D6F7D09315}" presName="node" presStyleLbl="node1" presStyleIdx="4" presStyleCnt="8">
        <dgm:presLayoutVars>
          <dgm:bulletEnabled val="1"/>
        </dgm:presLayoutVars>
      </dgm:prSet>
      <dgm:spPr/>
    </dgm:pt>
    <dgm:pt modelId="{C4838F42-FC61-4425-BB39-ED9F4CDF94EB}" type="pres">
      <dgm:prSet presAssocID="{A431CD52-1FD9-4911-B11D-06D6F7D09315}" presName="spNode" presStyleCnt="0"/>
      <dgm:spPr/>
    </dgm:pt>
    <dgm:pt modelId="{3674BB1D-F6AA-4B3A-9D5D-14A091D81659}" type="pres">
      <dgm:prSet presAssocID="{202B2997-0440-4A17-9506-FD5325974A82}" presName="sibTrans" presStyleLbl="sibTrans1D1" presStyleIdx="4" presStyleCnt="8"/>
      <dgm:spPr/>
    </dgm:pt>
    <dgm:pt modelId="{CACE9222-126F-4134-853D-F2E67DF4251A}" type="pres">
      <dgm:prSet presAssocID="{5742E204-C4D5-48B4-B1D0-82C0A5E2A98D}" presName="node" presStyleLbl="node1" presStyleIdx="5" presStyleCnt="8">
        <dgm:presLayoutVars>
          <dgm:bulletEnabled val="1"/>
        </dgm:presLayoutVars>
      </dgm:prSet>
      <dgm:spPr/>
    </dgm:pt>
    <dgm:pt modelId="{AD5E69F3-1AAB-4022-A532-54BCAE984423}" type="pres">
      <dgm:prSet presAssocID="{5742E204-C4D5-48B4-B1D0-82C0A5E2A98D}" presName="spNode" presStyleCnt="0"/>
      <dgm:spPr/>
    </dgm:pt>
    <dgm:pt modelId="{0994F352-7EAD-4BBD-86FA-5B78F7B3C8B0}" type="pres">
      <dgm:prSet presAssocID="{4FD40F91-A373-4C6C-8618-F35F1D44D204}" presName="sibTrans" presStyleLbl="sibTrans1D1" presStyleIdx="5" presStyleCnt="8"/>
      <dgm:spPr/>
    </dgm:pt>
    <dgm:pt modelId="{EB5B5CA4-6067-4BEE-9706-2B4A5DF8838F}" type="pres">
      <dgm:prSet presAssocID="{504AA4F9-9565-4E30-843F-C5B7EB27EA0C}" presName="node" presStyleLbl="node1" presStyleIdx="6" presStyleCnt="8">
        <dgm:presLayoutVars>
          <dgm:bulletEnabled val="1"/>
        </dgm:presLayoutVars>
      </dgm:prSet>
      <dgm:spPr/>
    </dgm:pt>
    <dgm:pt modelId="{59EEF686-D465-4DE2-BB12-7394F6E801C6}" type="pres">
      <dgm:prSet presAssocID="{504AA4F9-9565-4E30-843F-C5B7EB27EA0C}" presName="spNode" presStyleCnt="0"/>
      <dgm:spPr/>
    </dgm:pt>
    <dgm:pt modelId="{8133F41F-030E-4981-ABE2-32ECBC04E5AB}" type="pres">
      <dgm:prSet presAssocID="{37ECC695-E489-4716-9FCC-C6AD56F30D86}" presName="sibTrans" presStyleLbl="sibTrans1D1" presStyleIdx="6" presStyleCnt="8"/>
      <dgm:spPr/>
    </dgm:pt>
    <dgm:pt modelId="{FDC3F733-D11C-467C-B463-2B7D81EFC212}" type="pres">
      <dgm:prSet presAssocID="{FDCCE4BB-7625-4B6D-94A0-B2B359672E45}" presName="node" presStyleLbl="node1" presStyleIdx="7" presStyleCnt="8">
        <dgm:presLayoutVars>
          <dgm:bulletEnabled val="1"/>
        </dgm:presLayoutVars>
      </dgm:prSet>
      <dgm:spPr/>
    </dgm:pt>
    <dgm:pt modelId="{1E1C736F-6319-4751-BAB3-E818AADA94F0}" type="pres">
      <dgm:prSet presAssocID="{FDCCE4BB-7625-4B6D-94A0-B2B359672E45}" presName="spNode" presStyleCnt="0"/>
      <dgm:spPr/>
    </dgm:pt>
    <dgm:pt modelId="{D2F799B5-F75D-47B3-94DD-DE6AD2F2A1A8}" type="pres">
      <dgm:prSet presAssocID="{D3655461-1ECE-4D93-912A-EFF32E40EF10}" presName="sibTrans" presStyleLbl="sibTrans1D1" presStyleIdx="7" presStyleCnt="8"/>
      <dgm:spPr/>
    </dgm:pt>
  </dgm:ptLst>
  <dgm:cxnLst>
    <dgm:cxn modelId="{1E51890B-3F98-4F10-B2FF-B240449741AF}" type="presOf" srcId="{CEE58C17-2569-49C0-9B97-87E6370C1A89}" destId="{875FEF69-383E-48C3-8399-85C6CA6F5EF8}" srcOrd="0" destOrd="0" presId="urn:microsoft.com/office/officeart/2005/8/layout/cycle6"/>
    <dgm:cxn modelId="{6D844E11-EFEE-4FEF-956A-F453F69CD2C9}" srcId="{BE4FF5C7-3511-40C7-B007-898740CC0FAB}" destId="{504AA4F9-9565-4E30-843F-C5B7EB27EA0C}" srcOrd="6" destOrd="0" parTransId="{F3DD9100-7BE2-41FC-BB3F-AB46AEA40874}" sibTransId="{37ECC695-E489-4716-9FCC-C6AD56F30D86}"/>
    <dgm:cxn modelId="{E886772B-D7ED-4D72-823F-49282F6D61C9}" srcId="{BE4FF5C7-3511-40C7-B007-898740CC0FAB}" destId="{8796A166-17EB-4424-A75D-DCC868C5C1CF}" srcOrd="0" destOrd="0" parTransId="{0935243E-ECFA-4553-B8C9-112696C28C35}" sibTransId="{51FD9E41-812F-492A-BAB7-85F94186EE21}"/>
    <dgm:cxn modelId="{6098903D-73B3-4E03-BDDB-D3B3296ACD3E}" type="presOf" srcId="{37ECC695-E489-4716-9FCC-C6AD56F30D86}" destId="{8133F41F-030E-4981-ABE2-32ECBC04E5AB}" srcOrd="0" destOrd="0" presId="urn:microsoft.com/office/officeart/2005/8/layout/cycle6"/>
    <dgm:cxn modelId="{1C707B69-C935-4D05-8A19-CF82F979504C}" type="presOf" srcId="{652D4861-F82C-466E-8356-8C6CACB90A8A}" destId="{0963CB45-1736-4DF7-835E-D80C95E910F5}" srcOrd="0" destOrd="0" presId="urn:microsoft.com/office/officeart/2005/8/layout/cycle6"/>
    <dgm:cxn modelId="{04B3EC4B-9EF8-4A24-AA0C-18186B1DEDC6}" type="presOf" srcId="{4FD40F91-A373-4C6C-8618-F35F1D44D204}" destId="{0994F352-7EAD-4BBD-86FA-5B78F7B3C8B0}" srcOrd="0" destOrd="0" presId="urn:microsoft.com/office/officeart/2005/8/layout/cycle6"/>
    <dgm:cxn modelId="{BB837B4D-2C47-42A6-9B3D-DC938B992792}" srcId="{BE4FF5C7-3511-40C7-B007-898740CC0FAB}" destId="{652D4861-F82C-466E-8356-8C6CACB90A8A}" srcOrd="1" destOrd="0" parTransId="{2C7099AF-2B9D-4DC4-B3D5-E3DF2131D928}" sibTransId="{7DCE5B3F-8C5C-4F48-A539-4D7BFE2FC4A5}"/>
    <dgm:cxn modelId="{9AA56E4F-5357-4130-8A0A-1DFBB86C4BDD}" type="presOf" srcId="{85DA00B0-E95B-49EF-88D8-534B54CD2B55}" destId="{ED2F29BF-5E9D-4D5B-BC62-5FD86FA9940B}" srcOrd="0" destOrd="0" presId="urn:microsoft.com/office/officeart/2005/8/layout/cycle6"/>
    <dgm:cxn modelId="{30168353-3011-4831-B892-123913EB1292}" type="presOf" srcId="{A431CD52-1FD9-4911-B11D-06D6F7D09315}" destId="{6DCC8E8B-F7B7-49C2-908B-FF21E57153F6}" srcOrd="0" destOrd="0" presId="urn:microsoft.com/office/officeart/2005/8/layout/cycle6"/>
    <dgm:cxn modelId="{27941C55-4BF5-4FE2-9FC3-D3FD4343FBB1}" srcId="{BE4FF5C7-3511-40C7-B007-898740CC0FAB}" destId="{FDCCE4BB-7625-4B6D-94A0-B2B359672E45}" srcOrd="7" destOrd="0" parTransId="{5D53E94F-7FDD-4B17-8A47-1C9B9FD6B4BA}" sibTransId="{D3655461-1ECE-4D93-912A-EFF32E40EF10}"/>
    <dgm:cxn modelId="{77223A55-39DB-4A5A-9F56-53F69D92E655}" srcId="{BE4FF5C7-3511-40C7-B007-898740CC0FAB}" destId="{DEC1054C-0FB1-4B85-B448-E6285EA37AF4}" srcOrd="3" destOrd="0" parTransId="{7356ECC4-CBE7-4167-976F-AFFC6E5ACDAB}" sibTransId="{CEE58C17-2569-49C0-9B97-87E6370C1A89}"/>
    <dgm:cxn modelId="{4F676D76-443D-4509-B54B-6E641CD64EE2}" type="presOf" srcId="{7DCE5B3F-8C5C-4F48-A539-4D7BFE2FC4A5}" destId="{48114F1B-BC62-4557-B971-CDCD251941CA}" srcOrd="0" destOrd="0" presId="urn:microsoft.com/office/officeart/2005/8/layout/cycle6"/>
    <dgm:cxn modelId="{00F65E80-F139-4E95-B6AB-AE9FE0FEE821}" type="presOf" srcId="{FDCCE4BB-7625-4B6D-94A0-B2B359672E45}" destId="{FDC3F733-D11C-467C-B463-2B7D81EFC212}" srcOrd="0" destOrd="0" presId="urn:microsoft.com/office/officeart/2005/8/layout/cycle6"/>
    <dgm:cxn modelId="{40990785-00DB-4AE8-BC3E-72F6C35DF164}" type="presOf" srcId="{51FD9E41-812F-492A-BAB7-85F94186EE21}" destId="{375150E2-136F-4153-B328-4E10490941B3}" srcOrd="0" destOrd="0" presId="urn:microsoft.com/office/officeart/2005/8/layout/cycle6"/>
    <dgm:cxn modelId="{E032458C-6C18-4182-8BAE-8D53FCF038E6}" type="presOf" srcId="{D3655461-1ECE-4D93-912A-EFF32E40EF10}" destId="{D2F799B5-F75D-47B3-94DD-DE6AD2F2A1A8}" srcOrd="0" destOrd="0" presId="urn:microsoft.com/office/officeart/2005/8/layout/cycle6"/>
    <dgm:cxn modelId="{04D2128F-651E-41CD-831E-D906D60B8494}" type="presOf" srcId="{8796A166-17EB-4424-A75D-DCC868C5C1CF}" destId="{1B700129-2806-4BCE-9E03-01488F09F490}" srcOrd="0" destOrd="0" presId="urn:microsoft.com/office/officeart/2005/8/layout/cycle6"/>
    <dgm:cxn modelId="{1F02F299-C77A-4A80-A31E-92A9D9ED3EF4}" type="presOf" srcId="{5742E204-C4D5-48B4-B1D0-82C0A5E2A98D}" destId="{CACE9222-126F-4134-853D-F2E67DF4251A}" srcOrd="0" destOrd="0" presId="urn:microsoft.com/office/officeart/2005/8/layout/cycle6"/>
    <dgm:cxn modelId="{ACE9D29C-B144-4E69-B114-39C1E5B5248D}" type="presOf" srcId="{8A27D102-91F6-4C5A-81C3-B460702DF706}" destId="{931BB24D-1FBD-4692-97CE-29F4A20B2BA3}" srcOrd="0" destOrd="0" presId="urn:microsoft.com/office/officeart/2005/8/layout/cycle6"/>
    <dgm:cxn modelId="{07E66EBA-FC60-46DD-80B8-D689E0E4FCDB}" type="presOf" srcId="{BE4FF5C7-3511-40C7-B007-898740CC0FAB}" destId="{C393397B-0E8E-4EB1-8D82-2F02AB96A7C3}" srcOrd="0" destOrd="0" presId="urn:microsoft.com/office/officeart/2005/8/layout/cycle6"/>
    <dgm:cxn modelId="{500D84C8-B180-482A-8FD3-C01D3CC58B5E}" srcId="{BE4FF5C7-3511-40C7-B007-898740CC0FAB}" destId="{A431CD52-1FD9-4911-B11D-06D6F7D09315}" srcOrd="4" destOrd="0" parTransId="{4A131805-7709-4F0A-89A3-532D90BD327E}" sibTransId="{202B2997-0440-4A17-9506-FD5325974A82}"/>
    <dgm:cxn modelId="{20CE33C9-12F4-4116-A555-CA6C1CA28271}" type="presOf" srcId="{504AA4F9-9565-4E30-843F-C5B7EB27EA0C}" destId="{EB5B5CA4-6067-4BEE-9706-2B4A5DF8838F}" srcOrd="0" destOrd="0" presId="urn:microsoft.com/office/officeart/2005/8/layout/cycle6"/>
    <dgm:cxn modelId="{E852FFD7-8D36-41D2-B183-93528B6215F1}" srcId="{BE4FF5C7-3511-40C7-B007-898740CC0FAB}" destId="{5742E204-C4D5-48B4-B1D0-82C0A5E2A98D}" srcOrd="5" destOrd="0" parTransId="{9C046B1D-BB00-4F5E-A555-13A0017D2458}" sibTransId="{4FD40F91-A373-4C6C-8618-F35F1D44D204}"/>
    <dgm:cxn modelId="{FC7975E3-B097-490D-A031-05BB35E5BF3C}" srcId="{BE4FF5C7-3511-40C7-B007-898740CC0FAB}" destId="{85DA00B0-E95B-49EF-88D8-534B54CD2B55}" srcOrd="2" destOrd="0" parTransId="{CC574519-3507-4CA8-8000-EE1ECA4D88C7}" sibTransId="{8A27D102-91F6-4C5A-81C3-B460702DF706}"/>
    <dgm:cxn modelId="{F041F8E4-202E-4251-ABD1-9869A5E20009}" type="presOf" srcId="{202B2997-0440-4A17-9506-FD5325974A82}" destId="{3674BB1D-F6AA-4B3A-9D5D-14A091D81659}" srcOrd="0" destOrd="0" presId="urn:microsoft.com/office/officeart/2005/8/layout/cycle6"/>
    <dgm:cxn modelId="{E93AECFD-FC22-4857-A5B6-5417ACC96887}" type="presOf" srcId="{DEC1054C-0FB1-4B85-B448-E6285EA37AF4}" destId="{42DF4AA8-D8CC-4B98-AA1D-E1EFBDB3697B}" srcOrd="0" destOrd="0" presId="urn:microsoft.com/office/officeart/2005/8/layout/cycle6"/>
    <dgm:cxn modelId="{F6E5CAD7-0A71-4FAA-84B5-1FA1E6DB9921}" type="presParOf" srcId="{C393397B-0E8E-4EB1-8D82-2F02AB96A7C3}" destId="{1B700129-2806-4BCE-9E03-01488F09F490}" srcOrd="0" destOrd="0" presId="urn:microsoft.com/office/officeart/2005/8/layout/cycle6"/>
    <dgm:cxn modelId="{169F2E2F-BB5D-4600-B55A-8043693F88C8}" type="presParOf" srcId="{C393397B-0E8E-4EB1-8D82-2F02AB96A7C3}" destId="{5E23E2FF-1E00-4DC0-B7A2-98B5871814FD}" srcOrd="1" destOrd="0" presId="urn:microsoft.com/office/officeart/2005/8/layout/cycle6"/>
    <dgm:cxn modelId="{6F89227E-113A-4124-955F-58CE92F1D6A7}" type="presParOf" srcId="{C393397B-0E8E-4EB1-8D82-2F02AB96A7C3}" destId="{375150E2-136F-4153-B328-4E10490941B3}" srcOrd="2" destOrd="0" presId="urn:microsoft.com/office/officeart/2005/8/layout/cycle6"/>
    <dgm:cxn modelId="{E04A91A2-50FC-4B0F-9B72-AED773E957ED}" type="presParOf" srcId="{C393397B-0E8E-4EB1-8D82-2F02AB96A7C3}" destId="{0963CB45-1736-4DF7-835E-D80C95E910F5}" srcOrd="3" destOrd="0" presId="urn:microsoft.com/office/officeart/2005/8/layout/cycle6"/>
    <dgm:cxn modelId="{652286D5-F0CC-4205-80E3-1447B8ED2472}" type="presParOf" srcId="{C393397B-0E8E-4EB1-8D82-2F02AB96A7C3}" destId="{5314DF9E-415C-4FB4-9FE5-EA2537922367}" srcOrd="4" destOrd="0" presId="urn:microsoft.com/office/officeart/2005/8/layout/cycle6"/>
    <dgm:cxn modelId="{335E7094-CB93-469E-B227-C0D3A14AC5A9}" type="presParOf" srcId="{C393397B-0E8E-4EB1-8D82-2F02AB96A7C3}" destId="{48114F1B-BC62-4557-B971-CDCD251941CA}" srcOrd="5" destOrd="0" presId="urn:microsoft.com/office/officeart/2005/8/layout/cycle6"/>
    <dgm:cxn modelId="{ABE03748-4BB4-464A-B12C-1A95734C9D20}" type="presParOf" srcId="{C393397B-0E8E-4EB1-8D82-2F02AB96A7C3}" destId="{ED2F29BF-5E9D-4D5B-BC62-5FD86FA9940B}" srcOrd="6" destOrd="0" presId="urn:microsoft.com/office/officeart/2005/8/layout/cycle6"/>
    <dgm:cxn modelId="{7001176E-AAC1-40CE-9B72-BC68B8D7F4DE}" type="presParOf" srcId="{C393397B-0E8E-4EB1-8D82-2F02AB96A7C3}" destId="{7D82A366-7EE1-4078-8D1F-5D0B64888A83}" srcOrd="7" destOrd="0" presId="urn:microsoft.com/office/officeart/2005/8/layout/cycle6"/>
    <dgm:cxn modelId="{7F8BADF8-DD0C-4920-9D3B-B3A9F63233E1}" type="presParOf" srcId="{C393397B-0E8E-4EB1-8D82-2F02AB96A7C3}" destId="{931BB24D-1FBD-4692-97CE-29F4A20B2BA3}" srcOrd="8" destOrd="0" presId="urn:microsoft.com/office/officeart/2005/8/layout/cycle6"/>
    <dgm:cxn modelId="{E815402F-F53C-4013-AC67-600A00439C9E}" type="presParOf" srcId="{C393397B-0E8E-4EB1-8D82-2F02AB96A7C3}" destId="{42DF4AA8-D8CC-4B98-AA1D-E1EFBDB3697B}" srcOrd="9" destOrd="0" presId="urn:microsoft.com/office/officeart/2005/8/layout/cycle6"/>
    <dgm:cxn modelId="{951E53AD-500C-499A-A941-0F949DD4A493}" type="presParOf" srcId="{C393397B-0E8E-4EB1-8D82-2F02AB96A7C3}" destId="{926CA025-3156-4C12-A228-B0814E7F7F0A}" srcOrd="10" destOrd="0" presId="urn:microsoft.com/office/officeart/2005/8/layout/cycle6"/>
    <dgm:cxn modelId="{C48CA32C-710D-464C-A41E-9100E05B1E60}" type="presParOf" srcId="{C393397B-0E8E-4EB1-8D82-2F02AB96A7C3}" destId="{875FEF69-383E-48C3-8399-85C6CA6F5EF8}" srcOrd="11" destOrd="0" presId="urn:microsoft.com/office/officeart/2005/8/layout/cycle6"/>
    <dgm:cxn modelId="{3E78F547-B384-41E2-B6FC-DED4CAED898F}" type="presParOf" srcId="{C393397B-0E8E-4EB1-8D82-2F02AB96A7C3}" destId="{6DCC8E8B-F7B7-49C2-908B-FF21E57153F6}" srcOrd="12" destOrd="0" presId="urn:microsoft.com/office/officeart/2005/8/layout/cycle6"/>
    <dgm:cxn modelId="{54AA231C-A6DA-4F77-A7F1-050936CE413D}" type="presParOf" srcId="{C393397B-0E8E-4EB1-8D82-2F02AB96A7C3}" destId="{C4838F42-FC61-4425-BB39-ED9F4CDF94EB}" srcOrd="13" destOrd="0" presId="urn:microsoft.com/office/officeart/2005/8/layout/cycle6"/>
    <dgm:cxn modelId="{206A1CCA-6E24-4F35-8731-FDD898812859}" type="presParOf" srcId="{C393397B-0E8E-4EB1-8D82-2F02AB96A7C3}" destId="{3674BB1D-F6AA-4B3A-9D5D-14A091D81659}" srcOrd="14" destOrd="0" presId="urn:microsoft.com/office/officeart/2005/8/layout/cycle6"/>
    <dgm:cxn modelId="{3356E82F-0815-44C9-BE82-01E68489AA35}" type="presParOf" srcId="{C393397B-0E8E-4EB1-8D82-2F02AB96A7C3}" destId="{CACE9222-126F-4134-853D-F2E67DF4251A}" srcOrd="15" destOrd="0" presId="urn:microsoft.com/office/officeart/2005/8/layout/cycle6"/>
    <dgm:cxn modelId="{A7B8CB07-998F-405D-AD1C-DB6938A316E4}" type="presParOf" srcId="{C393397B-0E8E-4EB1-8D82-2F02AB96A7C3}" destId="{AD5E69F3-1AAB-4022-A532-54BCAE984423}" srcOrd="16" destOrd="0" presId="urn:microsoft.com/office/officeart/2005/8/layout/cycle6"/>
    <dgm:cxn modelId="{36E307F0-8F48-440D-A16C-89BFE5C866AA}" type="presParOf" srcId="{C393397B-0E8E-4EB1-8D82-2F02AB96A7C3}" destId="{0994F352-7EAD-4BBD-86FA-5B78F7B3C8B0}" srcOrd="17" destOrd="0" presId="urn:microsoft.com/office/officeart/2005/8/layout/cycle6"/>
    <dgm:cxn modelId="{CA86529F-EA80-4365-B79F-BE4578933BDA}" type="presParOf" srcId="{C393397B-0E8E-4EB1-8D82-2F02AB96A7C3}" destId="{EB5B5CA4-6067-4BEE-9706-2B4A5DF8838F}" srcOrd="18" destOrd="0" presId="urn:microsoft.com/office/officeart/2005/8/layout/cycle6"/>
    <dgm:cxn modelId="{1C887AC4-AA13-4430-80CB-ED388BE049D6}" type="presParOf" srcId="{C393397B-0E8E-4EB1-8D82-2F02AB96A7C3}" destId="{59EEF686-D465-4DE2-BB12-7394F6E801C6}" srcOrd="19" destOrd="0" presId="urn:microsoft.com/office/officeart/2005/8/layout/cycle6"/>
    <dgm:cxn modelId="{8BA52E7F-9DC1-4C10-AE3E-DF8F00076605}" type="presParOf" srcId="{C393397B-0E8E-4EB1-8D82-2F02AB96A7C3}" destId="{8133F41F-030E-4981-ABE2-32ECBC04E5AB}" srcOrd="20" destOrd="0" presId="urn:microsoft.com/office/officeart/2005/8/layout/cycle6"/>
    <dgm:cxn modelId="{BDEB7CE0-BBCC-4006-960F-8C349273DF33}" type="presParOf" srcId="{C393397B-0E8E-4EB1-8D82-2F02AB96A7C3}" destId="{FDC3F733-D11C-467C-B463-2B7D81EFC212}" srcOrd="21" destOrd="0" presId="urn:microsoft.com/office/officeart/2005/8/layout/cycle6"/>
    <dgm:cxn modelId="{75AE4FDD-625B-400A-8B81-B747D9298FFF}" type="presParOf" srcId="{C393397B-0E8E-4EB1-8D82-2F02AB96A7C3}" destId="{1E1C736F-6319-4751-BAB3-E818AADA94F0}" srcOrd="22" destOrd="0" presId="urn:microsoft.com/office/officeart/2005/8/layout/cycle6"/>
    <dgm:cxn modelId="{B2AEB792-6F7E-4980-BA6B-BDBBD96B5CE1}" type="presParOf" srcId="{C393397B-0E8E-4EB1-8D82-2F02AB96A7C3}" destId="{D2F799B5-F75D-47B3-94DD-DE6AD2F2A1A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00129-2806-4BCE-9E03-01488F09F490}">
      <dsp:nvSpPr>
        <dsp:cNvPr id="0" name=""/>
        <dsp:cNvSpPr/>
      </dsp:nvSpPr>
      <dsp:spPr>
        <a:xfrm>
          <a:off x="3753817" y="2457"/>
          <a:ext cx="1179165" cy="7664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Meals &amp; Nutrition</a:t>
          </a:r>
        </a:p>
      </dsp:txBody>
      <dsp:txXfrm>
        <a:off x="3791232" y="39872"/>
        <a:ext cx="1104335" cy="691627"/>
      </dsp:txXfrm>
    </dsp:sp>
    <dsp:sp modelId="{375150E2-136F-4153-B328-4E10490941B3}">
      <dsp:nvSpPr>
        <dsp:cNvPr id="0" name=""/>
        <dsp:cNvSpPr/>
      </dsp:nvSpPr>
      <dsp:spPr>
        <a:xfrm>
          <a:off x="1681086" y="385686"/>
          <a:ext cx="5324627" cy="5324627"/>
        </a:xfrm>
        <a:custGeom>
          <a:avLst/>
          <a:gdLst/>
          <a:ahLst/>
          <a:cxnLst/>
          <a:rect l="0" t="0" r="0" b="0"/>
          <a:pathLst>
            <a:path>
              <a:moveTo>
                <a:pt x="3260409" y="68051"/>
              </a:moveTo>
              <a:arcTo wR="2662313" hR="2662313" stAng="16978947" swAng="111019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3CB45-1736-4DF7-835E-D80C95E910F5}">
      <dsp:nvSpPr>
        <dsp:cNvPr id="0" name=""/>
        <dsp:cNvSpPr/>
      </dsp:nvSpPr>
      <dsp:spPr>
        <a:xfrm>
          <a:off x="5636357" y="782231"/>
          <a:ext cx="1179165" cy="766457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Information &amp; Referral</a:t>
          </a:r>
        </a:p>
      </dsp:txBody>
      <dsp:txXfrm>
        <a:off x="5673772" y="819646"/>
        <a:ext cx="1104335" cy="691627"/>
      </dsp:txXfrm>
    </dsp:sp>
    <dsp:sp modelId="{48114F1B-BC62-4557-B971-CDCD251941CA}">
      <dsp:nvSpPr>
        <dsp:cNvPr id="0" name=""/>
        <dsp:cNvSpPr/>
      </dsp:nvSpPr>
      <dsp:spPr>
        <a:xfrm>
          <a:off x="1681086" y="385686"/>
          <a:ext cx="5324627" cy="5324627"/>
        </a:xfrm>
        <a:custGeom>
          <a:avLst/>
          <a:gdLst/>
          <a:ahLst/>
          <a:cxnLst/>
          <a:rect l="0" t="0" r="0" b="0"/>
          <a:pathLst>
            <a:path>
              <a:moveTo>
                <a:pt x="4869031" y="1172914"/>
              </a:moveTo>
              <a:arcTo wR="2662313" hR="2662313" stAng="19558984" swAng="1528976"/>
            </a:path>
          </a:pathLst>
        </a:custGeom>
        <a:noFill/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F29BF-5E9D-4D5B-BC62-5FD86FA9940B}">
      <dsp:nvSpPr>
        <dsp:cNvPr id="0" name=""/>
        <dsp:cNvSpPr/>
      </dsp:nvSpPr>
      <dsp:spPr>
        <a:xfrm>
          <a:off x="6416131" y="2664771"/>
          <a:ext cx="1179165" cy="766457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Transportation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Services</a:t>
          </a:r>
        </a:p>
      </dsp:txBody>
      <dsp:txXfrm>
        <a:off x="6453546" y="2702186"/>
        <a:ext cx="1104335" cy="691627"/>
      </dsp:txXfrm>
    </dsp:sp>
    <dsp:sp modelId="{931BB24D-1FBD-4692-97CE-29F4A20B2BA3}">
      <dsp:nvSpPr>
        <dsp:cNvPr id="0" name=""/>
        <dsp:cNvSpPr/>
      </dsp:nvSpPr>
      <dsp:spPr>
        <a:xfrm>
          <a:off x="1681086" y="385686"/>
          <a:ext cx="5324627" cy="5324627"/>
        </a:xfrm>
        <a:custGeom>
          <a:avLst/>
          <a:gdLst/>
          <a:ahLst/>
          <a:cxnLst/>
          <a:rect l="0" t="0" r="0" b="0"/>
          <a:pathLst>
            <a:path>
              <a:moveTo>
                <a:pt x="5295150" y="3057390"/>
              </a:moveTo>
              <a:arcTo wR="2662313" hR="2662313" stAng="512040" swAng="1528976"/>
            </a:path>
          </a:pathLst>
        </a:custGeom>
        <a:noFill/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F4AA8-D8CC-4B98-AA1D-E1EFBDB3697B}">
      <dsp:nvSpPr>
        <dsp:cNvPr id="0" name=""/>
        <dsp:cNvSpPr/>
      </dsp:nvSpPr>
      <dsp:spPr>
        <a:xfrm>
          <a:off x="5636357" y="4547311"/>
          <a:ext cx="1179165" cy="766457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Social &amp; Recreational Activities</a:t>
          </a:r>
        </a:p>
      </dsp:txBody>
      <dsp:txXfrm>
        <a:off x="5673772" y="4584726"/>
        <a:ext cx="1104335" cy="691627"/>
      </dsp:txXfrm>
    </dsp:sp>
    <dsp:sp modelId="{875FEF69-383E-48C3-8399-85C6CA6F5EF8}">
      <dsp:nvSpPr>
        <dsp:cNvPr id="0" name=""/>
        <dsp:cNvSpPr/>
      </dsp:nvSpPr>
      <dsp:spPr>
        <a:xfrm>
          <a:off x="1681086" y="385686"/>
          <a:ext cx="5324627" cy="5324627"/>
        </a:xfrm>
        <a:custGeom>
          <a:avLst/>
          <a:gdLst/>
          <a:ahLst/>
          <a:cxnLst/>
          <a:rect l="0" t="0" r="0" b="0"/>
          <a:pathLst>
            <a:path>
              <a:moveTo>
                <a:pt x="4052803" y="4932655"/>
              </a:moveTo>
              <a:arcTo wR="2662313" hR="2662313" stAng="3510856" swAng="1110197"/>
            </a:path>
          </a:pathLst>
        </a:custGeom>
        <a:noFill/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C8E8B-F7B7-49C2-908B-FF21E57153F6}">
      <dsp:nvSpPr>
        <dsp:cNvPr id="0" name=""/>
        <dsp:cNvSpPr/>
      </dsp:nvSpPr>
      <dsp:spPr>
        <a:xfrm>
          <a:off x="3753817" y="5327084"/>
          <a:ext cx="1179165" cy="766457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Health, Fitness &amp; Wellness Programs</a:t>
          </a:r>
        </a:p>
      </dsp:txBody>
      <dsp:txXfrm>
        <a:off x="3791232" y="5364499"/>
        <a:ext cx="1104335" cy="691627"/>
      </dsp:txXfrm>
    </dsp:sp>
    <dsp:sp modelId="{3674BB1D-F6AA-4B3A-9D5D-14A091D81659}">
      <dsp:nvSpPr>
        <dsp:cNvPr id="0" name=""/>
        <dsp:cNvSpPr/>
      </dsp:nvSpPr>
      <dsp:spPr>
        <a:xfrm>
          <a:off x="1681086" y="385686"/>
          <a:ext cx="5324627" cy="5324627"/>
        </a:xfrm>
        <a:custGeom>
          <a:avLst/>
          <a:gdLst/>
          <a:ahLst/>
          <a:cxnLst/>
          <a:rect l="0" t="0" r="0" b="0"/>
          <a:pathLst>
            <a:path>
              <a:moveTo>
                <a:pt x="2064218" y="5256575"/>
              </a:moveTo>
              <a:arcTo wR="2662313" hR="2662313" stAng="6178947" swAng="1110197"/>
            </a:path>
          </a:pathLst>
        </a:custGeom>
        <a:noFill/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E9222-126F-4134-853D-F2E67DF4251A}">
      <dsp:nvSpPr>
        <dsp:cNvPr id="0" name=""/>
        <dsp:cNvSpPr/>
      </dsp:nvSpPr>
      <dsp:spPr>
        <a:xfrm>
          <a:off x="1871277" y="4547311"/>
          <a:ext cx="1179165" cy="766457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Public Benefits Counseling</a:t>
          </a:r>
        </a:p>
      </dsp:txBody>
      <dsp:txXfrm>
        <a:off x="1908692" y="4584726"/>
        <a:ext cx="1104335" cy="691627"/>
      </dsp:txXfrm>
    </dsp:sp>
    <dsp:sp modelId="{0994F352-7EAD-4BBD-86FA-5B78F7B3C8B0}">
      <dsp:nvSpPr>
        <dsp:cNvPr id="0" name=""/>
        <dsp:cNvSpPr/>
      </dsp:nvSpPr>
      <dsp:spPr>
        <a:xfrm>
          <a:off x="1681086" y="385686"/>
          <a:ext cx="5324627" cy="5324627"/>
        </a:xfrm>
        <a:custGeom>
          <a:avLst/>
          <a:gdLst/>
          <a:ahLst/>
          <a:cxnLst/>
          <a:rect l="0" t="0" r="0" b="0"/>
          <a:pathLst>
            <a:path>
              <a:moveTo>
                <a:pt x="455595" y="4151712"/>
              </a:moveTo>
              <a:arcTo wR="2662313" hR="2662313" stAng="8758984" swAng="1528976"/>
            </a:path>
          </a:pathLst>
        </a:custGeom>
        <a:noFill/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B5CA4-6067-4BEE-9706-2B4A5DF8838F}">
      <dsp:nvSpPr>
        <dsp:cNvPr id="0" name=""/>
        <dsp:cNvSpPr/>
      </dsp:nvSpPr>
      <dsp:spPr>
        <a:xfrm>
          <a:off x="1091503" y="2664771"/>
          <a:ext cx="1179165" cy="766457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Employment Assistance</a:t>
          </a:r>
        </a:p>
      </dsp:txBody>
      <dsp:txXfrm>
        <a:off x="1128918" y="2702186"/>
        <a:ext cx="1104335" cy="691627"/>
      </dsp:txXfrm>
    </dsp:sp>
    <dsp:sp modelId="{8133F41F-030E-4981-ABE2-32ECBC04E5AB}">
      <dsp:nvSpPr>
        <dsp:cNvPr id="0" name=""/>
        <dsp:cNvSpPr/>
      </dsp:nvSpPr>
      <dsp:spPr>
        <a:xfrm>
          <a:off x="1681086" y="385686"/>
          <a:ext cx="5324627" cy="5324627"/>
        </a:xfrm>
        <a:custGeom>
          <a:avLst/>
          <a:gdLst/>
          <a:ahLst/>
          <a:cxnLst/>
          <a:rect l="0" t="0" r="0" b="0"/>
          <a:pathLst>
            <a:path>
              <a:moveTo>
                <a:pt x="29477" y="2267236"/>
              </a:moveTo>
              <a:arcTo wR="2662313" hR="2662313" stAng="11312040" swAng="1528976"/>
            </a:path>
          </a:pathLst>
        </a:custGeom>
        <a:noFill/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3F733-D11C-467C-B463-2B7D81EFC212}">
      <dsp:nvSpPr>
        <dsp:cNvPr id="0" name=""/>
        <dsp:cNvSpPr/>
      </dsp:nvSpPr>
      <dsp:spPr>
        <a:xfrm>
          <a:off x="1871277" y="782231"/>
          <a:ext cx="1179165" cy="76645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Meaningful Volunteer Opportunities</a:t>
          </a:r>
        </a:p>
      </dsp:txBody>
      <dsp:txXfrm>
        <a:off x="1908692" y="819646"/>
        <a:ext cx="1104335" cy="691627"/>
      </dsp:txXfrm>
    </dsp:sp>
    <dsp:sp modelId="{D2F799B5-F75D-47B3-94DD-DE6AD2F2A1A8}">
      <dsp:nvSpPr>
        <dsp:cNvPr id="0" name=""/>
        <dsp:cNvSpPr/>
      </dsp:nvSpPr>
      <dsp:spPr>
        <a:xfrm>
          <a:off x="1681086" y="385686"/>
          <a:ext cx="5324627" cy="5324627"/>
        </a:xfrm>
        <a:custGeom>
          <a:avLst/>
          <a:gdLst/>
          <a:ahLst/>
          <a:cxnLst/>
          <a:rect l="0" t="0" r="0" b="0"/>
          <a:pathLst>
            <a:path>
              <a:moveTo>
                <a:pt x="1271824" y="391971"/>
              </a:moveTo>
              <a:arcTo wR="2662313" hR="2662313" stAng="14310856" swAng="1110197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35B6C-8340-4BED-B748-85A2E0534A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A9821B-030A-4513-9DAE-1AF41ADDA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9821B-030A-4513-9DAE-1AF41ADDA7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8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49AEF-58DF-484F-8CA8-2DFDBA35CC2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8AE9-44BD-4F1C-BBDE-C355DA091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5999"/>
          </a:xfrm>
        </p:spPr>
        <p:txBody>
          <a:bodyPr>
            <a:normAutofit/>
          </a:bodyPr>
          <a:lstStyle/>
          <a:p>
            <a:br>
              <a:rPr lang="en-US" sz="4800" b="1" dirty="0">
                <a:latin typeface="Britannic Bold" pitchFamily="34" charset="0"/>
              </a:rPr>
            </a:br>
            <a:br>
              <a:rPr lang="en-US" sz="4800" b="1" dirty="0">
                <a:latin typeface="Britannic Bold" pitchFamily="34" charset="0"/>
              </a:rPr>
            </a:br>
            <a:r>
              <a:rPr lang="en-US" sz="4800" b="1" dirty="0"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  <a:t>FY </a:t>
            </a:r>
            <a:r>
              <a:rPr lang="en-US" b="1" dirty="0"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  <a:t>2025-2026</a:t>
            </a:r>
            <a:br>
              <a:rPr lang="en-US" b="1" dirty="0"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</a:br>
            <a:r>
              <a:rPr lang="en-US" b="1" dirty="0"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  <a:t>Senior Services Department</a:t>
            </a:r>
            <a:br>
              <a:rPr lang="en-US" sz="4800" b="1" dirty="0"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</a:br>
            <a:r>
              <a:rPr lang="en-US" sz="2800" b="1" dirty="0">
                <a:solidFill>
                  <a:srgbClr val="FF000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  <a:t>Presentation to the Board of Finance</a:t>
            </a:r>
            <a:br>
              <a:rPr lang="en-US" sz="2800" b="1" dirty="0">
                <a:solidFill>
                  <a:srgbClr val="FF000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</a:br>
            <a:br>
              <a:rPr lang="en-US" sz="2800" b="1" dirty="0"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</a:br>
            <a:br>
              <a:rPr lang="en-US" sz="3200" b="1" dirty="0"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</a:br>
            <a:r>
              <a:rPr lang="en-US" sz="2800" b="1" dirty="0"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  <a:t>Patty Watts</a:t>
            </a:r>
            <a:br>
              <a:rPr lang="en-US" sz="2800" b="1" dirty="0"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</a:br>
            <a:r>
              <a:rPr lang="en-US" sz="2800" b="1" dirty="0">
                <a:latin typeface="Aptos SemiBold" panose="020F0502020204030204" pitchFamily="34" charset="0"/>
                <a:ea typeface="ADLaM Display" panose="020F0502020204030204" pitchFamily="2" charset="0"/>
                <a:cs typeface="Aldhabi" panose="01000000000000000000" pitchFamily="2" charset="-78"/>
              </a:rPr>
              <a:t>Director of Senior Services</a:t>
            </a:r>
            <a:endParaRPr lang="en-US" sz="2800" dirty="0">
              <a:latin typeface="Aptos SemiBold" panose="020F0502020204030204" pitchFamily="34" charset="0"/>
              <a:ea typeface="ADLaM Display" panose="020F0502020204030204" pitchFamily="2" charset="0"/>
              <a:cs typeface="Aldhabi" panose="010000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Meaningful Volunteer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Work on your own terms and to suit your schedule.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Most senior centers offer opportunities for seniors to serve in an area of talent/strength.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Add productivity and community engagement for retirees looking for “something to do.”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We currently have over 100 volunteers serving in a variety of areas.</a:t>
            </a:r>
          </a:p>
          <a:p>
            <a:pPr marL="0" indent="0">
              <a:buNone/>
            </a:pPr>
            <a:endParaRPr lang="en-US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3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Awards &amp; Distinctions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The Colchester Senior Center has been designated as a Community Focal Point for Senior Services &amp; Programs by our local Agency on Aging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We were the recipient of a National Institute of Senior Centers (NISC) </a:t>
            </a:r>
            <a:r>
              <a:rPr lang="en-US" b="1" dirty="0">
                <a:latin typeface="Aptos SemiBold" panose="020B0004020202020204" pitchFamily="34" charset="0"/>
              </a:rPr>
              <a:t>Program of Excellence Award</a:t>
            </a:r>
            <a:r>
              <a:rPr lang="en-US" dirty="0">
                <a:latin typeface="Aptos SemiBold" panose="020B0004020202020204" pitchFamily="34" charset="0"/>
              </a:rPr>
              <a:t> in 2016 (Honorable Mention) &amp; 2024 (Category Winner)!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NEW Senior Center at </a:t>
            </a:r>
            <a:b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15 Louis Lane</a:t>
            </a:r>
            <a:endParaRPr lang="en-US" dirty="0">
              <a:latin typeface="Aptos SemiBold" panose="020B00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8" y="1752600"/>
            <a:ext cx="8066656" cy="3886200"/>
          </a:xfrm>
        </p:spPr>
      </p:pic>
    </p:spTree>
    <p:extLst>
      <p:ext uri="{BB962C8B-B14F-4D97-AF65-F5344CB8AC3E}">
        <p14:creationId xmlns:p14="http://schemas.microsoft.com/office/powerpoint/2010/main" val="105399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Why Did We Need a New Center?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153400" cy="50593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The new building addresses all of the issues with our former building including available program space, parking considerations, facility conditions and universal accessibility.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Membership has grown by 350 new members since the Grand Opening in December 2024 and now stands at 2,289.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New amenities are drawing in new members: Fitness Center, Billiard Table, increased program capacity.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Service Statistics Over 3 Years</a:t>
            </a:r>
            <a:endParaRPr lang="en-US" dirty="0">
              <a:latin typeface="Aptos SemiBold" panose="020B00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488473"/>
              </p:ext>
            </p:extLst>
          </p:nvPr>
        </p:nvGraphicFramePr>
        <p:xfrm>
          <a:off x="457200" y="120396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Membership 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Annual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Clients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35,388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25,617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Program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1,821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Non-Medical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6,547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Medical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Mileage for In-Town</a:t>
                      </a:r>
                      <a:r>
                        <a:rPr lang="en-US" baseline="0" dirty="0"/>
                        <a:t> 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29,288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26,845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25,185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Information and Referrals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Making Memories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2,436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Volunteer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Attendees for Travel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Meals on Wheels</a:t>
                      </a:r>
                      <a:r>
                        <a:rPr lang="en-US" baseline="0" dirty="0"/>
                        <a:t> Delivered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r>
                        <a:rPr lang="en-US" dirty="0"/>
                        <a:t>Café Meals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97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B25D-648C-F29C-8AED-EAECC647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Future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71B7-90FD-589A-3B3A-133D4C2B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ptos SemiBold" panose="020B0004020202020204" pitchFamily="34" charset="0"/>
              </a:rPr>
              <a:t>We are serving an average of 170 people per day.  That is an increase of 43 more people per day over 2024—an extra 215 per week, and 925 people per month.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ptos SemiBold" panose="020B0004020202020204" pitchFamily="34" charset="0"/>
              </a:rPr>
              <a:t>In the future, we will need to our staffing to expand to meet the seniors’ needs, particularly an In-Town Driver as rides/mileage has grown and a part-time Program Assistant to be able to grow programming to meet the demand for evening/weekend programs.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ptos SemiBold" panose="020B0004020202020204" pitchFamily="34" charset="0"/>
              </a:rPr>
              <a:t>Except for a 20 hr./week Medical Driver, staffing has not increased despite our membership growth of 312%.  Current staff are at their capacity.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ptos SemiBold" panose="020B0004020202020204" pitchFamily="34" charset="0"/>
              </a:rPr>
              <a:t>We cannot continue to grow without also strategically expanding staffing.</a:t>
            </a:r>
          </a:p>
        </p:txBody>
      </p:sp>
    </p:spTree>
    <p:extLst>
      <p:ext uri="{BB962C8B-B14F-4D97-AF65-F5344CB8AC3E}">
        <p14:creationId xmlns:p14="http://schemas.microsoft.com/office/powerpoint/2010/main" val="169659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Budget Impact for FY 2026</a:t>
            </a:r>
            <a:endParaRPr lang="en-US" dirty="0">
              <a:latin typeface="Aptos SemiBold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Contractually obligated labor increases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Operational increases, specifically with electricity and heating for increased square footage, which was anticipated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Overall increase of  from previous year’s budget is $75,189, with $50,120 of that representing increased electricity and heating costs.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8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Britannic Bold" pitchFamily="34" charset="0"/>
              </a:rPr>
              <a:t>Questions</a:t>
            </a:r>
            <a:endParaRPr lang="en-US" dirty="0"/>
          </a:p>
        </p:txBody>
      </p:sp>
      <p:pic>
        <p:nvPicPr>
          <p:cNvPr id="4" name="Content Placeholder 3" descr="question-marks-clip-art-questions-clipart-800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00200"/>
            <a:ext cx="5657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What Do Senior Centers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ptos SemiBold" panose="020B0004020202020204" pitchFamily="34" charset="0"/>
              </a:rPr>
              <a:t>“Senior centers serve as a gateway to the nation’s aging network—connecting older adults to vital community services that can help them stay healthy and independent.”</a:t>
            </a:r>
          </a:p>
          <a:p>
            <a:pPr algn="ctr">
              <a:buNone/>
            </a:pPr>
            <a:r>
              <a:rPr lang="en-US" sz="2800" dirty="0">
                <a:latin typeface="Aptos SemiBold" panose="020B0004020202020204" pitchFamily="34" charset="0"/>
              </a:rPr>
              <a:t>National Council on Aging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810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Connector 4"/>
          <p:cNvSpPr/>
          <p:nvPr/>
        </p:nvSpPr>
        <p:spPr>
          <a:xfrm>
            <a:off x="3276600" y="2057400"/>
            <a:ext cx="2590800" cy="2667000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Senior Center</a:t>
            </a:r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 flipV="1">
            <a:off x="3124200" y="1828800"/>
            <a:ext cx="531814" cy="61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1143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7"/>
          </p:cNvCxnSpPr>
          <p:nvPr/>
        </p:nvCxnSpPr>
        <p:spPr>
          <a:xfrm flipV="1">
            <a:off x="5487986" y="1905000"/>
            <a:ext cx="531814" cy="542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</p:cNvCxnSpPr>
          <p:nvPr/>
        </p:nvCxnSpPr>
        <p:spPr>
          <a:xfrm>
            <a:off x="5867400" y="33909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5487986" y="4333827"/>
            <a:ext cx="531814" cy="61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</p:cNvCxnSpPr>
          <p:nvPr/>
        </p:nvCxnSpPr>
        <p:spPr>
          <a:xfrm>
            <a:off x="4572000" y="47244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3"/>
          </p:cNvCxnSpPr>
          <p:nvPr/>
        </p:nvCxnSpPr>
        <p:spPr>
          <a:xfrm flipH="1">
            <a:off x="3200400" y="4333827"/>
            <a:ext cx="455614" cy="61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2"/>
          </p:cNvCxnSpPr>
          <p:nvPr/>
        </p:nvCxnSpPr>
        <p:spPr>
          <a:xfrm flipH="1">
            <a:off x="2514600" y="3390900"/>
            <a:ext cx="762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Meals &amp; Nutrition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394416" cy="44535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53" y="2362200"/>
            <a:ext cx="3485783" cy="3811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9353" y="1295400"/>
            <a:ext cx="3608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 SemiBold" panose="020B0004020202020204" pitchFamily="34" charset="0"/>
              </a:rPr>
              <a:t>Meal Deliveries for Homebound Seniors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181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 SemiBold" panose="020B0004020202020204" pitchFamily="34" charset="0"/>
              </a:rPr>
              <a:t>Senior Nutrition Program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Information &amp; Referral</a:t>
            </a:r>
            <a:endParaRPr lang="en-US" dirty="0">
              <a:solidFill>
                <a:srgbClr val="FF0000"/>
              </a:solidFill>
              <a:latin typeface="Aptos SemiBold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Aptos SemiBold" panose="020B0004020202020204" pitchFamily="34" charset="0"/>
              </a:rPr>
              <a:t>Every city and town in CT has a Municipal Agent for the Elderly who assists town residents ages 60+ by providing information and referrals to local, state, and federal services and benefit programs including but not limited to: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Aptos SemiBold" panose="020B0004020202020204" pitchFamily="34" charset="0"/>
              </a:rPr>
              <a:t>Medicare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Aptos SemiBold" panose="020B0004020202020204" pitchFamily="34" charset="0"/>
              </a:rPr>
              <a:t>Medicaid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Aptos SemiBold" panose="020B0004020202020204" pitchFamily="34" charset="0"/>
              </a:rPr>
              <a:t>SNAP (Food Stamps)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Aptos SemiBold" panose="020B0004020202020204" pitchFamily="34" charset="0"/>
              </a:rPr>
              <a:t>Social Security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Aptos SemiBold" panose="020B0004020202020204" pitchFamily="34" charset="0"/>
              </a:rPr>
              <a:t>Protective Services for the Elderly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Aptos SemiBold" panose="020B0004020202020204" pitchFamily="34" charset="0"/>
              </a:rPr>
              <a:t>Legal  Services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Aptos SemiBold" panose="020B0004020202020204" pitchFamily="34" charset="0"/>
              </a:rPr>
              <a:t>Adult Day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Aptos SemiBold" panose="020B0004020202020204" pitchFamily="34" charset="0"/>
              </a:rPr>
              <a:t>Housing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Aptos SemiBold" panose="020B0004020202020204" pitchFamily="34" charset="0"/>
              </a:rPr>
              <a:t>Transportation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Aptos SemiBold" panose="020B0004020202020204" pitchFamily="34" charset="0"/>
              </a:rPr>
              <a:t>Local Senior/Community Groups, and more</a:t>
            </a:r>
            <a:endParaRPr lang="en-US" sz="4000" b="1" dirty="0">
              <a:latin typeface="Aptos SemiBold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Transportation Services</a:t>
            </a:r>
            <a:endParaRPr lang="en-US" dirty="0">
              <a:latin typeface="Aptos SemiBold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The Colchester Senior Center provides In-Town transportation to Colchester residents to destinations within town limits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We also provide Out-of-Town medical transportation within a 40-mile radius of Colchester, again for Colchester </a:t>
            </a:r>
            <a:r>
              <a:rPr lang="en-US">
                <a:latin typeface="Aptos SemiBold" panose="020B0004020202020204" pitchFamily="34" charset="0"/>
              </a:rPr>
              <a:t>residents only</a:t>
            </a:r>
            <a:endParaRPr lang="en-US" dirty="0">
              <a:latin typeface="Aptos SemiBold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We have 3 wheelchair-lift equipped mini-buses and a minivan in our fleet, and a passenger van on order through the Section 5310 grant.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We serve adults ages 60+ and those 18+ with a disability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6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Social &amp; Recreational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02163"/>
          </a:xfrm>
        </p:spPr>
        <p:txBody>
          <a:bodyPr numCol="2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Arts &amp; Crafts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Billiards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Cards &amp; Games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Choral Group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Computer &amp; Technology Classes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Educational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Fine Arts Instruction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Food Demos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Health Screenings </a:t>
            </a:r>
          </a:p>
          <a:p>
            <a:pPr marL="0" indent="0">
              <a:buNone/>
            </a:pPr>
            <a:endParaRPr lang="en-US" b="1" dirty="0">
              <a:latin typeface="Aptos SemiBold" panose="020B0004020202020204" pitchFamily="34" charset="0"/>
            </a:endParaRPr>
          </a:p>
          <a:p>
            <a:pPr marL="515938" indent="-288925"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 Intergenerational  </a:t>
            </a:r>
          </a:p>
          <a:p>
            <a:pPr marL="515938" indent="-288925"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 Life-Long Learning</a:t>
            </a:r>
          </a:p>
          <a:p>
            <a:pPr marL="515938" indent="-288925"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 Movie Screenings</a:t>
            </a:r>
          </a:p>
          <a:p>
            <a:pPr marL="515938" indent="-288925"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 Special Events </a:t>
            </a:r>
          </a:p>
          <a:p>
            <a:pPr marL="515938" indent="-288925"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 Support Groups</a:t>
            </a:r>
          </a:p>
          <a:p>
            <a:pPr marL="515938" indent="-288925"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 Trips</a:t>
            </a:r>
          </a:p>
          <a:p>
            <a:pPr marL="515938" indent="-288925"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 Walking Group</a:t>
            </a:r>
          </a:p>
          <a:p>
            <a:pPr marL="515938" indent="-288925"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 Zumba</a:t>
            </a:r>
          </a:p>
          <a:p>
            <a:pPr marL="515938" indent="-288925">
              <a:buFont typeface="Wingdings" panose="05000000000000000000" pitchFamily="2" charset="2"/>
              <a:buChar char="Ø"/>
            </a:pPr>
            <a:r>
              <a:rPr lang="en-US" b="1" dirty="0">
                <a:latin typeface="Aptos SemiBold" panose="020B0004020202020204" pitchFamily="34" charset="0"/>
              </a:rPr>
              <a:t> over 200 programs every month</a:t>
            </a:r>
            <a:endParaRPr lang="en-US" dirty="0">
              <a:latin typeface="Aptos SemiBold" panose="020B00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AEF3-E3FF-9AA0-6D33-DA57952C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ptos SemiBold" panose="020B0004020202020204" pitchFamily="34" charset="0"/>
              </a:rPr>
              <a:t>Health, Fitness &amp; Wellness Programs</a:t>
            </a:r>
            <a:endParaRPr lang="en-US" sz="3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3E8771-867D-A546-6768-083F45A168CD}"/>
              </a:ext>
            </a:extLst>
          </p:cNvPr>
          <p:cNvSpPr txBox="1"/>
          <p:nvPr/>
        </p:nvSpPr>
        <p:spPr>
          <a:xfrm>
            <a:off x="457200" y="1371600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Aptos SemiBold" panose="020B0004020202020204" pitchFamily="34" charset="0"/>
              </a:rPr>
              <a:t>Health Screenings: Blood Pressure Clinics, Vision &amp; Hearing Screenings, Depression Screenings, Community Nursing Programs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Aptos SemiBold" panose="020B0004020202020204" pitchFamily="34" charset="0"/>
              </a:rPr>
              <a:t>Vaccination Clinics: Access for seasonal vaccines including Flu Shots and Covid Boosters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Aptos SemiBold" panose="020B0004020202020204" pitchFamily="34" charset="0"/>
              </a:rPr>
              <a:t>Collaborative programming with Chatham Health District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Aptos SemiBold" panose="020B0004020202020204" pitchFamily="34" charset="0"/>
              </a:rPr>
              <a:t>Evidence-Based Programs: Chronic Disease Self-Management (CDSMP) Education &amp; Falls Prevention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Aptos SemiBold" panose="020B0004020202020204" pitchFamily="34" charset="0"/>
              </a:rPr>
              <a:t>A variety of Fitness Classes: Aerobics, Tai Chi, Yoga, Seated Exercises, etc.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Aptos SemiBold" panose="020B0004020202020204" pitchFamily="34" charset="0"/>
              </a:rPr>
              <a:t>New Fitness Center provides access for seniors to work out independently on state-of-the-art equipment. 75 people have been through the Fitness Center Orientation since opening in February 2025.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Aptos SemiBold" panose="020B0004020202020204" pitchFamily="34" charset="0"/>
              </a:rPr>
              <a:t>Health &amp; Wellness Fairs for the community</a:t>
            </a:r>
          </a:p>
        </p:txBody>
      </p:sp>
    </p:spTree>
    <p:extLst>
      <p:ext uri="{BB962C8B-B14F-4D97-AF65-F5344CB8AC3E}">
        <p14:creationId xmlns:p14="http://schemas.microsoft.com/office/powerpoint/2010/main" val="53215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ptos SemiBold" panose="020B0004020202020204" pitchFamily="34" charset="0"/>
              </a:rPr>
              <a:t>Access to Public Benefits</a:t>
            </a:r>
            <a:endParaRPr lang="en-US" dirty="0">
              <a:latin typeface="Aptos SemiBold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Help with Medicare: CHOICES Counseling, New to Medicare &amp; Open Enrollment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Benefits Check-Up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SNAP Applications (formerly Food Stamps)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Energy Assistance Program* (seasonally)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Renters’ Rebate Program* (seasonally)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AARP Tax Aide Services (seasonally)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ptos SemiBold" panose="020B0004020202020204" pitchFamily="34" charset="0"/>
              </a:rPr>
              <a:t>Senior Farmer’s Market Vouchers (seasonally)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923</Words>
  <Application>Microsoft Office PowerPoint</Application>
  <PresentationFormat>On-screen Show (4:3)</PresentationFormat>
  <Paragraphs>150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 SemiBold</vt:lpstr>
      <vt:lpstr>Arial</vt:lpstr>
      <vt:lpstr>Britannic Bold</vt:lpstr>
      <vt:lpstr>Calibri</vt:lpstr>
      <vt:lpstr>Wingdings</vt:lpstr>
      <vt:lpstr>Office Theme</vt:lpstr>
      <vt:lpstr>  FY 2025-2026 Senior Services Department Presentation to the Board of Finance   Patty Watts Director of Senior Services</vt:lpstr>
      <vt:lpstr>What Do Senior Centers Do?</vt:lpstr>
      <vt:lpstr>PowerPoint Presentation</vt:lpstr>
      <vt:lpstr>Meals &amp; Nutrition</vt:lpstr>
      <vt:lpstr>Information &amp; Referral</vt:lpstr>
      <vt:lpstr>Transportation Services</vt:lpstr>
      <vt:lpstr>Social &amp; Recreational Activities</vt:lpstr>
      <vt:lpstr>Health, Fitness &amp; Wellness Programs</vt:lpstr>
      <vt:lpstr>Access to Public Benefits</vt:lpstr>
      <vt:lpstr>Meaningful Volunteer Opportunities</vt:lpstr>
      <vt:lpstr>Awards &amp; Distinctions</vt:lpstr>
      <vt:lpstr>NEW Senior Center at  15 Louis Lane</vt:lpstr>
      <vt:lpstr>Why Did We Need a New Center?</vt:lpstr>
      <vt:lpstr>Service Statistics Over 3 Years</vt:lpstr>
      <vt:lpstr>Future Needs</vt:lpstr>
      <vt:lpstr>Budget Impact for FY 2026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Celebrate LIFE at Your  Senior Center!</dc:title>
  <dc:creator>SeniorCitizens</dc:creator>
  <cp:lastModifiedBy>Patty Watts</cp:lastModifiedBy>
  <cp:revision>179</cp:revision>
  <dcterms:created xsi:type="dcterms:W3CDTF">2017-03-15T15:12:27Z</dcterms:created>
  <dcterms:modified xsi:type="dcterms:W3CDTF">2025-03-13T12:32:53Z</dcterms:modified>
</cp:coreProperties>
</file>