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5" r:id="rId7"/>
    <p:sldId id="264"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p:scale>
          <a:sx n="77" d="100"/>
          <a:sy n="77" d="100"/>
        </p:scale>
        <p:origin x="91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3C4C78D-078D-4613-AB08-E934622A82E7}" type="datetimeFigureOut">
              <a:rPr lang="en-US" smtClean="0"/>
              <a:t>3/26/2025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5981F35-7ACB-47A5-9D36-4534FD557193}" type="slidenum">
              <a:rPr lang="en-US" smtClean="0"/>
              <a:t>‹#›</a:t>
            </a:fld>
            <a:endParaRPr lang="en-US"/>
          </a:p>
        </p:txBody>
      </p:sp>
    </p:spTree>
    <p:extLst>
      <p:ext uri="{BB962C8B-B14F-4D97-AF65-F5344CB8AC3E}">
        <p14:creationId xmlns:p14="http://schemas.microsoft.com/office/powerpoint/2010/main" val="1393272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981F35-7ACB-47A5-9D36-4534FD557193}" type="slidenum">
              <a:rPr lang="en-US" smtClean="0"/>
              <a:t>7</a:t>
            </a:fld>
            <a:endParaRPr lang="en-US"/>
          </a:p>
        </p:txBody>
      </p:sp>
    </p:spTree>
    <p:extLst>
      <p:ext uri="{BB962C8B-B14F-4D97-AF65-F5344CB8AC3E}">
        <p14:creationId xmlns:p14="http://schemas.microsoft.com/office/powerpoint/2010/main" val="2051828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1C18-D494-B628-6D88-F0B28CBCD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31BD03-FDC3-EEAE-91D2-AD37CC5A8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06660D-7AEC-2D3F-79D7-F4C13E8BE861}"/>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7FFD39E3-6613-EF5A-F8EA-9863D2F58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14CA0A-A932-F558-C5BB-5ECBA00C393C}"/>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2939567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9B838-6C57-3B57-2366-6F5B86817A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B69D4B-F9C1-0C0E-9222-A1F0370B8F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2A87CC-3BA3-867F-9F2B-3344629763E1}"/>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D227154C-F5E5-E3CE-D06B-3FE8B4FFD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6C6E74-D70C-16B2-51C7-38ACD3BD9332}"/>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104845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3A80D-A9C3-BD02-67FC-A97C50393E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EC1313-9A5E-8A8A-124A-C5E7FE3653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3DB087-95FA-03AA-948E-F86FD3DDA3DE}"/>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C49BDE1A-BFEB-E580-4FBF-0AD48AAEBE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A34BC6-73D8-AFDC-24C6-21989C4DC4C7}"/>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1900971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C6A05-7BD3-37E4-D96C-B57DD3F32F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4E40D8-BFBD-50CF-A39F-3119DC7C24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7CA62C-DC90-C256-C622-455E6DF16F64}"/>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8E2E3081-8581-0600-C3F7-0605A3D674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5A45D5-7774-927A-046D-90C8D35A4472}"/>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1250302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F6B68-F165-7E12-8693-88206C87E0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CA027B-FA76-B170-DCF7-05FC3CD36D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DAC9FF-DCB6-19E3-0727-769166F56127}"/>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977B1C27-F1D1-23A2-03EF-8EEBF072C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9FFC8B-5884-33F8-1E3F-D1CA28F6AED0}"/>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1982143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7697-2625-49BF-39E2-38250F51B2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436BAF-1DC5-0888-3FEF-0687B5D452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5726BE-0553-9784-1120-F9ED0FA344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3AC5A4-E464-74D2-CFB1-0F1CBF37B3C7}"/>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6" name="Footer Placeholder 5">
            <a:extLst>
              <a:ext uri="{FF2B5EF4-FFF2-40B4-BE49-F238E27FC236}">
                <a16:creationId xmlns:a16="http://schemas.microsoft.com/office/drawing/2014/main" id="{2F9060F5-486A-1BC5-0BC1-D04A379206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735E4E-F385-80B6-09B7-4AFDFC8F0AF4}"/>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179841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B564A-D277-00B0-67C2-4E3FAAB442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D0E2EB-2873-3BE3-2B0F-F688D773ED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266BA2-47CD-1265-AC6A-F619346691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0B6792-6EAA-88F8-FFF3-01B0CC6F71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9F2662-9E29-9D9C-EABA-41F48E605C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923B36-CC5E-CEDA-6E26-926EC4826DB8}"/>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8" name="Footer Placeholder 7">
            <a:extLst>
              <a:ext uri="{FF2B5EF4-FFF2-40B4-BE49-F238E27FC236}">
                <a16:creationId xmlns:a16="http://schemas.microsoft.com/office/drawing/2014/main" id="{BFC11596-C641-BA66-91A9-4781F0FF26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6450D5-BCB2-D3B1-A8E9-DB7560DFB26F}"/>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566814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EC4AB-7B8C-561D-CA33-2214BBC4B4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F176A6-8211-9175-C9D1-58360BFB524B}"/>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4" name="Footer Placeholder 3">
            <a:extLst>
              <a:ext uri="{FF2B5EF4-FFF2-40B4-BE49-F238E27FC236}">
                <a16:creationId xmlns:a16="http://schemas.microsoft.com/office/drawing/2014/main" id="{38144464-B503-D6B5-F2DD-54148FFAB9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C69F39-8A09-3205-0183-B012E1E59335}"/>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311856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098DE7-7AD1-5EF8-24E9-17E489695257}"/>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3" name="Footer Placeholder 2">
            <a:extLst>
              <a:ext uri="{FF2B5EF4-FFF2-40B4-BE49-F238E27FC236}">
                <a16:creationId xmlns:a16="http://schemas.microsoft.com/office/drawing/2014/main" id="{22A156E1-5AEF-6C1F-BA9C-A26DD13715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FCB92F-7606-78CD-AE84-245EB2B24FCF}"/>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2166214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B6313-306D-4FEF-28B8-F96CB47BDA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BDCCCC-1AB0-BB76-CCFA-0ED5F3A9CD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9E81F7-3327-6E0E-C8E4-049E3CB9ED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5B7D8F-08DF-297E-808A-EA1AC2BC533E}"/>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6" name="Footer Placeholder 5">
            <a:extLst>
              <a:ext uri="{FF2B5EF4-FFF2-40B4-BE49-F238E27FC236}">
                <a16:creationId xmlns:a16="http://schemas.microsoft.com/office/drawing/2014/main" id="{206715E2-3F72-3224-75A2-5945A78ABF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B1930B-25F8-DE69-88FA-A02CED6D56EE}"/>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417070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1AACF-80C0-7752-7E66-2AFCA40F2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00DFE6-7625-2F1D-B318-D18896636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BE790E-3198-0EBA-FB80-8637FDA1F6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671B9-AAB0-D238-172A-EF3449BB0462}"/>
              </a:ext>
            </a:extLst>
          </p:cNvPr>
          <p:cNvSpPr>
            <a:spLocks noGrp="1"/>
          </p:cNvSpPr>
          <p:nvPr>
            <p:ph type="dt" sz="half" idx="10"/>
          </p:nvPr>
        </p:nvSpPr>
        <p:spPr/>
        <p:txBody>
          <a:bodyPr/>
          <a:lstStyle/>
          <a:p>
            <a:fld id="{65378B5F-A4DF-4C8B-824C-49080A0541B6}" type="datetimeFigureOut">
              <a:rPr lang="en-US" smtClean="0"/>
              <a:t>3/26/2025</a:t>
            </a:fld>
            <a:endParaRPr lang="en-US"/>
          </a:p>
        </p:txBody>
      </p:sp>
      <p:sp>
        <p:nvSpPr>
          <p:cNvPr id="6" name="Footer Placeholder 5">
            <a:extLst>
              <a:ext uri="{FF2B5EF4-FFF2-40B4-BE49-F238E27FC236}">
                <a16:creationId xmlns:a16="http://schemas.microsoft.com/office/drawing/2014/main" id="{91AC5B70-0276-D845-2A05-7327281B6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350AFC-065D-4ABB-CC99-7BD83F63F5D9}"/>
              </a:ext>
            </a:extLst>
          </p:cNvPr>
          <p:cNvSpPr>
            <a:spLocks noGrp="1"/>
          </p:cNvSpPr>
          <p:nvPr>
            <p:ph type="sldNum" sz="quarter" idx="12"/>
          </p:nvPr>
        </p:nvSpPr>
        <p:spPr/>
        <p:txBody>
          <a:bodyPr/>
          <a:lstStyle/>
          <a:p>
            <a:fld id="{353E84FC-225E-474C-9E96-840FE4B57AA7}" type="slidenum">
              <a:rPr lang="en-US" smtClean="0"/>
              <a:t>‹#›</a:t>
            </a:fld>
            <a:endParaRPr lang="en-US"/>
          </a:p>
        </p:txBody>
      </p:sp>
    </p:spTree>
    <p:extLst>
      <p:ext uri="{BB962C8B-B14F-4D97-AF65-F5344CB8AC3E}">
        <p14:creationId xmlns:p14="http://schemas.microsoft.com/office/powerpoint/2010/main" val="4269716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0D55D5-B19A-69CE-3A43-B3B7144DB9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4BC046-ECEB-9FA4-03AC-DD4F5AE5DD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BC868-ABC9-0302-7E97-6C467A2528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378B5F-A4DF-4C8B-824C-49080A0541B6}" type="datetimeFigureOut">
              <a:rPr lang="en-US" smtClean="0"/>
              <a:t>3/26/2025</a:t>
            </a:fld>
            <a:endParaRPr lang="en-US"/>
          </a:p>
        </p:txBody>
      </p:sp>
      <p:sp>
        <p:nvSpPr>
          <p:cNvPr id="5" name="Footer Placeholder 4">
            <a:extLst>
              <a:ext uri="{FF2B5EF4-FFF2-40B4-BE49-F238E27FC236}">
                <a16:creationId xmlns:a16="http://schemas.microsoft.com/office/drawing/2014/main" id="{4E66D720-22C8-A874-349A-88FB327FFD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9477AC0-BD6A-0FD4-5DAA-848B69E62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3E84FC-225E-474C-9E96-840FE4B57AA7}" type="slidenum">
              <a:rPr lang="en-US" smtClean="0"/>
              <a:t>‹#›</a:t>
            </a:fld>
            <a:endParaRPr lang="en-US"/>
          </a:p>
        </p:txBody>
      </p:sp>
    </p:spTree>
    <p:extLst>
      <p:ext uri="{BB962C8B-B14F-4D97-AF65-F5344CB8AC3E}">
        <p14:creationId xmlns:p14="http://schemas.microsoft.com/office/powerpoint/2010/main" val="3034144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D4F0-49CE-B025-F250-6CED2277002F}"/>
              </a:ext>
            </a:extLst>
          </p:cNvPr>
          <p:cNvSpPr>
            <a:spLocks noGrp="1"/>
          </p:cNvSpPr>
          <p:nvPr>
            <p:ph type="ctrTitle"/>
          </p:nvPr>
        </p:nvSpPr>
        <p:spPr>
          <a:xfrm>
            <a:off x="1524000" y="734785"/>
            <a:ext cx="9144000" cy="1795463"/>
          </a:xfrm>
        </p:spPr>
        <p:txBody>
          <a:bodyPr/>
          <a:lstStyle/>
          <a:p>
            <a:r>
              <a:rPr lang="en-US" b="1" dirty="0">
                <a:solidFill>
                  <a:schemeClr val="accent6">
                    <a:lumMod val="75000"/>
                  </a:schemeClr>
                </a:solidFill>
              </a:rPr>
              <a:t>COLCHESTER</a:t>
            </a:r>
            <a:br>
              <a:rPr lang="en-US" b="1" dirty="0">
                <a:solidFill>
                  <a:schemeClr val="accent6">
                    <a:lumMod val="75000"/>
                  </a:schemeClr>
                </a:solidFill>
              </a:rPr>
            </a:br>
            <a:r>
              <a:rPr lang="en-US" b="1" dirty="0">
                <a:solidFill>
                  <a:schemeClr val="accent6">
                    <a:lumMod val="75000"/>
                  </a:schemeClr>
                </a:solidFill>
              </a:rPr>
              <a:t>PARKS &amp; RECREATION</a:t>
            </a:r>
          </a:p>
        </p:txBody>
      </p:sp>
      <p:sp>
        <p:nvSpPr>
          <p:cNvPr id="3" name="Subtitle 2">
            <a:extLst>
              <a:ext uri="{FF2B5EF4-FFF2-40B4-BE49-F238E27FC236}">
                <a16:creationId xmlns:a16="http://schemas.microsoft.com/office/drawing/2014/main" id="{D8BC9350-B0E0-E14E-587A-3E5EAC36706D}"/>
              </a:ext>
            </a:extLst>
          </p:cNvPr>
          <p:cNvSpPr>
            <a:spLocks noGrp="1"/>
          </p:cNvSpPr>
          <p:nvPr>
            <p:ph type="subTitle" idx="1"/>
          </p:nvPr>
        </p:nvSpPr>
        <p:spPr>
          <a:xfrm>
            <a:off x="862692" y="3133953"/>
            <a:ext cx="10466615" cy="2387599"/>
          </a:xfrm>
        </p:spPr>
        <p:txBody>
          <a:bodyPr>
            <a:normAutofit fontScale="62500" lnSpcReduction="20000"/>
          </a:bodyPr>
          <a:lstStyle/>
          <a:p>
            <a:r>
              <a:rPr lang="en-US" sz="4800" b="1" dirty="0">
                <a:solidFill>
                  <a:schemeClr val="tx2">
                    <a:lumMod val="75000"/>
                    <a:lumOff val="25000"/>
                  </a:schemeClr>
                </a:solidFill>
              </a:rPr>
              <a:t>2025-2026 BUDGET PRESENTATION</a:t>
            </a:r>
          </a:p>
          <a:p>
            <a:endParaRPr lang="en-US" dirty="0"/>
          </a:p>
          <a:p>
            <a:r>
              <a:rPr lang="en-US" sz="2800" b="1" dirty="0"/>
              <a:t>RECREATION DEPARTMENT FUNDING</a:t>
            </a:r>
          </a:p>
          <a:p>
            <a:r>
              <a:rPr lang="en-US" sz="2800" b="1" dirty="0"/>
              <a:t>RECREATION BUDGET  IMPACT ON TAXPAYERS</a:t>
            </a:r>
          </a:p>
          <a:p>
            <a:r>
              <a:rPr lang="en-US" sz="2800" b="1" dirty="0"/>
              <a:t>FUTURE NEEDS OF THE RECREATION DEPARTMENT</a:t>
            </a:r>
          </a:p>
          <a:p>
            <a:r>
              <a:rPr lang="en-US" sz="2800" b="1" dirty="0"/>
              <a:t>IMPORTANCE OF TOWN PARKS AND FACILITIES TO COMMUNITY RECREATION</a:t>
            </a:r>
          </a:p>
          <a:p>
            <a:r>
              <a:rPr lang="en-US" sz="2800" b="1" dirty="0"/>
              <a:t>HISTORICAL BUDGET COMPARISON OF RECREATION DEPARTMENT</a:t>
            </a:r>
          </a:p>
          <a:p>
            <a:endParaRPr lang="en-US" dirty="0"/>
          </a:p>
        </p:txBody>
      </p:sp>
    </p:spTree>
    <p:extLst>
      <p:ext uri="{BB962C8B-B14F-4D97-AF65-F5344CB8AC3E}">
        <p14:creationId xmlns:p14="http://schemas.microsoft.com/office/powerpoint/2010/main" val="3579638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93248-87CF-B132-ABC3-293E2E24973C}"/>
              </a:ext>
            </a:extLst>
          </p:cNvPr>
          <p:cNvSpPr>
            <a:spLocks noGrp="1"/>
          </p:cNvSpPr>
          <p:nvPr>
            <p:ph idx="1"/>
          </p:nvPr>
        </p:nvSpPr>
        <p:spPr>
          <a:xfrm>
            <a:off x="838200" y="653143"/>
            <a:ext cx="10515600" cy="5523820"/>
          </a:xfrm>
        </p:spPr>
        <p:txBody>
          <a:bodyPr>
            <a:noAutofit/>
          </a:bodyPr>
          <a:lstStyle/>
          <a:p>
            <a:pPr marL="0" indent="0" algn="ctr">
              <a:buNone/>
            </a:pPr>
            <a:r>
              <a:rPr lang="en-US" b="1" dirty="0">
                <a:solidFill>
                  <a:schemeClr val="accent6">
                    <a:lumMod val="75000"/>
                  </a:schemeClr>
                </a:solidFill>
              </a:rPr>
              <a:t>HOW WE GENERATE REVENUE</a:t>
            </a:r>
          </a:p>
          <a:p>
            <a:pPr marL="0" indent="0" algn="ctr">
              <a:buNone/>
            </a:pPr>
            <a:r>
              <a:rPr lang="en-US" b="1" dirty="0">
                <a:solidFill>
                  <a:schemeClr val="accent6">
                    <a:lumMod val="75000"/>
                  </a:schemeClr>
                </a:solidFill>
              </a:rPr>
              <a:t> </a:t>
            </a:r>
            <a:endParaRPr lang="en-US" sz="2400" b="1" dirty="0">
              <a:solidFill>
                <a:schemeClr val="tx2">
                  <a:lumMod val="75000"/>
                  <a:lumOff val="25000"/>
                </a:schemeClr>
              </a:solidFill>
            </a:endParaRPr>
          </a:p>
          <a:p>
            <a:pPr marL="0" indent="0">
              <a:lnSpc>
                <a:spcPct val="100000"/>
              </a:lnSpc>
              <a:buNone/>
            </a:pPr>
            <a:r>
              <a:rPr lang="en-US" b="1" u="sng" dirty="0">
                <a:solidFill>
                  <a:schemeClr val="tx2">
                    <a:lumMod val="75000"/>
                    <a:lumOff val="25000"/>
                  </a:schemeClr>
                </a:solidFill>
              </a:rPr>
              <a:t>REGISTRATION FEES</a:t>
            </a:r>
            <a:r>
              <a:rPr lang="en-US" u="sng" dirty="0"/>
              <a:t>: </a:t>
            </a:r>
            <a:r>
              <a:rPr lang="en-US" dirty="0"/>
              <a:t>Paid by participants to register for programs, events </a:t>
            </a:r>
            <a:r>
              <a:rPr lang="en-US"/>
              <a:t>and activities</a:t>
            </a:r>
            <a:endParaRPr lang="en-US" dirty="0"/>
          </a:p>
          <a:p>
            <a:pPr marL="0" indent="0">
              <a:lnSpc>
                <a:spcPct val="100000"/>
              </a:lnSpc>
              <a:buNone/>
            </a:pPr>
            <a:r>
              <a:rPr lang="en-US" b="1" u="sng" dirty="0">
                <a:solidFill>
                  <a:schemeClr val="tx2">
                    <a:lumMod val="75000"/>
                    <a:lumOff val="25000"/>
                  </a:schemeClr>
                </a:solidFill>
              </a:rPr>
              <a:t>GRANTS:</a:t>
            </a:r>
            <a:r>
              <a:rPr lang="en-US" dirty="0"/>
              <a:t> Funding for our day camp programs</a:t>
            </a:r>
          </a:p>
          <a:p>
            <a:pPr marL="0" indent="0">
              <a:lnSpc>
                <a:spcPct val="100000"/>
              </a:lnSpc>
              <a:buNone/>
            </a:pPr>
            <a:r>
              <a:rPr lang="en-US" b="1" u="sng" dirty="0">
                <a:solidFill>
                  <a:schemeClr val="tx2">
                    <a:lumMod val="75000"/>
                    <a:lumOff val="25000"/>
                  </a:schemeClr>
                </a:solidFill>
              </a:rPr>
              <a:t>DONATIONS</a:t>
            </a:r>
            <a:r>
              <a:rPr lang="en-US" dirty="0"/>
              <a:t>: Support various programs, events, activities and scholarships. </a:t>
            </a:r>
          </a:p>
          <a:p>
            <a:pPr marL="0" indent="0">
              <a:lnSpc>
                <a:spcPct val="100000"/>
              </a:lnSpc>
              <a:buNone/>
            </a:pPr>
            <a:r>
              <a:rPr lang="en-US" b="1" u="sng" dirty="0">
                <a:solidFill>
                  <a:schemeClr val="tx2">
                    <a:lumMod val="75000"/>
                    <a:lumOff val="25000"/>
                  </a:schemeClr>
                </a:solidFill>
              </a:rPr>
              <a:t>SPONSORSHIPS: </a:t>
            </a:r>
            <a:r>
              <a:rPr lang="en-US" dirty="0"/>
              <a:t>Support community events </a:t>
            </a:r>
          </a:p>
          <a:p>
            <a:pPr marL="0" indent="0">
              <a:lnSpc>
                <a:spcPct val="100000"/>
              </a:lnSpc>
              <a:buNone/>
            </a:pPr>
            <a:r>
              <a:rPr lang="en-US" b="1" u="sng" dirty="0">
                <a:solidFill>
                  <a:schemeClr val="tx2">
                    <a:lumMod val="75000"/>
                    <a:lumOff val="25000"/>
                  </a:schemeClr>
                </a:solidFill>
              </a:rPr>
              <a:t>FIELD SUSTAINABILITY FUND</a:t>
            </a:r>
            <a:r>
              <a:rPr lang="en-US" dirty="0"/>
              <a:t>: Sports leagues that use the </a:t>
            </a:r>
            <a:r>
              <a:rPr lang="en-US" dirty="0" err="1"/>
              <a:t>RecPlex</a:t>
            </a:r>
            <a:r>
              <a:rPr lang="en-US" dirty="0"/>
              <a:t> pay $10 per player to be used for field improvements</a:t>
            </a:r>
          </a:p>
        </p:txBody>
      </p:sp>
    </p:spTree>
    <p:extLst>
      <p:ext uri="{BB962C8B-B14F-4D97-AF65-F5344CB8AC3E}">
        <p14:creationId xmlns:p14="http://schemas.microsoft.com/office/powerpoint/2010/main" val="180118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1870-5E0A-CD1C-47B8-8E7491FC7AD8}"/>
              </a:ext>
            </a:extLst>
          </p:cNvPr>
          <p:cNvSpPr>
            <a:spLocks noGrp="1"/>
          </p:cNvSpPr>
          <p:nvPr>
            <p:ph idx="1"/>
          </p:nvPr>
        </p:nvSpPr>
        <p:spPr>
          <a:xfrm>
            <a:off x="838200" y="667090"/>
            <a:ext cx="10515600" cy="5523820"/>
          </a:xfrm>
        </p:spPr>
        <p:txBody>
          <a:bodyPr>
            <a:normAutofit lnSpcReduction="10000"/>
          </a:bodyPr>
          <a:lstStyle/>
          <a:p>
            <a:pPr marL="0" indent="0" algn="ctr">
              <a:buNone/>
            </a:pPr>
            <a:r>
              <a:rPr lang="en-US" sz="3200" b="1" dirty="0">
                <a:solidFill>
                  <a:schemeClr val="accent6">
                    <a:lumMod val="75000"/>
                  </a:schemeClr>
                </a:solidFill>
              </a:rPr>
              <a:t>HOW WE COVER EXPENSES</a:t>
            </a:r>
          </a:p>
          <a:p>
            <a:pPr marL="0" indent="0">
              <a:buNone/>
            </a:pPr>
            <a:r>
              <a:rPr lang="en-US" b="1" dirty="0">
                <a:solidFill>
                  <a:schemeClr val="tx2">
                    <a:lumMod val="75000"/>
                    <a:lumOff val="25000"/>
                  </a:schemeClr>
                </a:solidFill>
              </a:rPr>
              <a:t>PROGRAM REVENUE, REGISTRATION FEES, GRANTS, DONATIONS, AND SPONSORSHIPS COVER:</a:t>
            </a:r>
          </a:p>
          <a:p>
            <a:r>
              <a:rPr lang="en-US" sz="2700" dirty="0"/>
              <a:t>All expenses associated with camps, programs, events and activities</a:t>
            </a:r>
          </a:p>
          <a:p>
            <a:r>
              <a:rPr lang="en-US" sz="2700" dirty="0"/>
              <a:t>Recreation Supervisor (full time salary and benefits) </a:t>
            </a:r>
          </a:p>
          <a:p>
            <a:pPr marL="0" indent="0">
              <a:buNone/>
            </a:pPr>
            <a:endParaRPr lang="en-US" sz="2700" dirty="0"/>
          </a:p>
          <a:p>
            <a:pPr marL="0" indent="0">
              <a:buNone/>
            </a:pPr>
            <a:r>
              <a:rPr lang="en-US" b="1" dirty="0">
                <a:solidFill>
                  <a:schemeClr val="tx2">
                    <a:lumMod val="75000"/>
                    <a:lumOff val="25000"/>
                  </a:schemeClr>
                </a:solidFill>
              </a:rPr>
              <a:t>TOWN BUDGET COVERS STAFF AND OFFICE EXPENSES:</a:t>
            </a:r>
          </a:p>
          <a:p>
            <a:r>
              <a:rPr lang="en-US" sz="2700" dirty="0"/>
              <a:t>Recreation Director (full time salary and benefits)</a:t>
            </a:r>
          </a:p>
          <a:p>
            <a:r>
              <a:rPr lang="en-US" sz="2700" dirty="0"/>
              <a:t>Recreation Specialist (full time salary and benefits)</a:t>
            </a:r>
          </a:p>
          <a:p>
            <a:r>
              <a:rPr lang="en-US" sz="2700" dirty="0"/>
              <a:t>Office expenses (copier, cell phone, office supplies)</a:t>
            </a:r>
          </a:p>
          <a:p>
            <a:r>
              <a:rPr lang="en-US" sz="2700" dirty="0"/>
              <a:t>Professional memberships</a:t>
            </a:r>
          </a:p>
          <a:p>
            <a:r>
              <a:rPr lang="en-US" sz="2700" dirty="0"/>
              <a:t>Staff training, certification and memberships</a:t>
            </a:r>
          </a:p>
        </p:txBody>
      </p:sp>
    </p:spTree>
    <p:extLst>
      <p:ext uri="{BB962C8B-B14F-4D97-AF65-F5344CB8AC3E}">
        <p14:creationId xmlns:p14="http://schemas.microsoft.com/office/powerpoint/2010/main" val="2996688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36DD0B-2154-AAC5-6715-AD91A1686719}"/>
              </a:ext>
            </a:extLst>
          </p:cNvPr>
          <p:cNvSpPr>
            <a:spLocks noGrp="1"/>
          </p:cNvSpPr>
          <p:nvPr>
            <p:ph idx="1"/>
          </p:nvPr>
        </p:nvSpPr>
        <p:spPr>
          <a:xfrm>
            <a:off x="642257" y="699747"/>
            <a:ext cx="10907485" cy="5458506"/>
          </a:xfrm>
        </p:spPr>
        <p:txBody>
          <a:bodyPr>
            <a:normAutofit fontScale="85000" lnSpcReduction="20000"/>
          </a:bodyPr>
          <a:lstStyle/>
          <a:p>
            <a:pPr marL="0" indent="0" algn="ctr">
              <a:buNone/>
            </a:pPr>
            <a:r>
              <a:rPr lang="en-US" sz="3800" b="1" dirty="0">
                <a:solidFill>
                  <a:schemeClr val="accent6">
                    <a:lumMod val="75000"/>
                  </a:schemeClr>
                </a:solidFill>
              </a:rPr>
              <a:t>RECREATION DEPARTMENT IMPACT ON TOWN BUDGET</a:t>
            </a:r>
            <a:endParaRPr lang="en-US" sz="3800" b="1" dirty="0">
              <a:solidFill>
                <a:schemeClr val="tx2">
                  <a:lumMod val="75000"/>
                  <a:lumOff val="25000"/>
                </a:schemeClr>
              </a:solidFill>
            </a:endParaRPr>
          </a:p>
          <a:p>
            <a:pPr marL="0" indent="0">
              <a:buNone/>
            </a:pPr>
            <a:r>
              <a:rPr lang="en-US" b="1" u="sng" dirty="0">
                <a:solidFill>
                  <a:schemeClr val="tx2">
                    <a:lumMod val="75000"/>
                    <a:lumOff val="25000"/>
                  </a:schemeClr>
                </a:solidFill>
              </a:rPr>
              <a:t>Total Budget Request for 25-26</a:t>
            </a:r>
          </a:p>
          <a:p>
            <a:r>
              <a:rPr lang="en-US" dirty="0"/>
              <a:t>$157,560.00 ($6454 increase over last year)</a:t>
            </a:r>
          </a:p>
          <a:p>
            <a:r>
              <a:rPr lang="en-US" dirty="0"/>
              <a:t>Staffing=$151,074.00   (95.88% of proposed budget request)</a:t>
            </a:r>
          </a:p>
          <a:p>
            <a:r>
              <a:rPr lang="en-US" dirty="0"/>
              <a:t>Operating= $6486.00   (4.12% of proposed budget request)</a:t>
            </a:r>
          </a:p>
          <a:p>
            <a:pPr marL="0" indent="0">
              <a:buNone/>
            </a:pPr>
            <a:endParaRPr lang="en-US" dirty="0"/>
          </a:p>
          <a:p>
            <a:pPr marL="0" indent="0">
              <a:buNone/>
            </a:pPr>
            <a:r>
              <a:rPr lang="en-US" b="1" u="sng" dirty="0">
                <a:solidFill>
                  <a:schemeClr val="tx2">
                    <a:lumMod val="75000"/>
                    <a:lumOff val="25000"/>
                  </a:schemeClr>
                </a:solidFill>
              </a:rPr>
              <a:t>Expenses that typically increase annually:</a:t>
            </a:r>
          </a:p>
          <a:p>
            <a:r>
              <a:rPr lang="en-US" sz="2600" dirty="0"/>
              <a:t>Contractual obligations including staff salaries and associated benefits</a:t>
            </a:r>
          </a:p>
          <a:p>
            <a:r>
              <a:rPr lang="en-US" sz="2600" dirty="0"/>
              <a:t>Contract increases for office supplies (copier, phone, etc.)</a:t>
            </a:r>
          </a:p>
          <a:p>
            <a:pPr marL="0" indent="0">
              <a:buNone/>
            </a:pPr>
            <a:endParaRPr lang="en-US" sz="2600" dirty="0"/>
          </a:p>
          <a:p>
            <a:pPr marL="0" indent="0">
              <a:buNone/>
            </a:pPr>
            <a:r>
              <a:rPr lang="en-US" b="1" u="sng" dirty="0">
                <a:solidFill>
                  <a:schemeClr val="tx2">
                    <a:lumMod val="75000"/>
                    <a:lumOff val="25000"/>
                  </a:schemeClr>
                </a:solidFill>
              </a:rPr>
              <a:t>Expenses that typically remain stable or decrease</a:t>
            </a:r>
            <a:r>
              <a:rPr lang="en-US" b="1" dirty="0">
                <a:solidFill>
                  <a:schemeClr val="tx2">
                    <a:lumMod val="75000"/>
                    <a:lumOff val="25000"/>
                  </a:schemeClr>
                </a:solidFill>
              </a:rPr>
              <a:t>:</a:t>
            </a:r>
          </a:p>
          <a:p>
            <a:r>
              <a:rPr lang="en-US" sz="2600" dirty="0"/>
              <a:t>Office supplies</a:t>
            </a:r>
          </a:p>
          <a:p>
            <a:r>
              <a:rPr lang="en-US" sz="2600" dirty="0"/>
              <a:t>Professional subscriptions</a:t>
            </a:r>
          </a:p>
          <a:p>
            <a:r>
              <a:rPr lang="en-US" sz="2600" dirty="0"/>
              <a:t>Staff training, certifications</a:t>
            </a:r>
          </a:p>
        </p:txBody>
      </p:sp>
    </p:spTree>
    <p:extLst>
      <p:ext uri="{BB962C8B-B14F-4D97-AF65-F5344CB8AC3E}">
        <p14:creationId xmlns:p14="http://schemas.microsoft.com/office/powerpoint/2010/main" val="249821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4FEDBC-ECA6-91FE-8D3B-A2EBD5962522}"/>
              </a:ext>
            </a:extLst>
          </p:cNvPr>
          <p:cNvSpPr>
            <a:spLocks noGrp="1"/>
          </p:cNvSpPr>
          <p:nvPr>
            <p:ph idx="1"/>
          </p:nvPr>
        </p:nvSpPr>
        <p:spPr>
          <a:xfrm>
            <a:off x="838200" y="718457"/>
            <a:ext cx="10515600" cy="5458506"/>
          </a:xfrm>
        </p:spPr>
        <p:txBody>
          <a:bodyPr>
            <a:normAutofit/>
          </a:bodyPr>
          <a:lstStyle/>
          <a:p>
            <a:pPr marL="0" indent="0" algn="ctr">
              <a:buNone/>
            </a:pPr>
            <a:r>
              <a:rPr lang="en-US" sz="3600" b="1" dirty="0">
                <a:solidFill>
                  <a:schemeClr val="accent6">
                    <a:lumMod val="75000"/>
                  </a:schemeClr>
                </a:solidFill>
              </a:rPr>
              <a:t>LOOKING AHEAD </a:t>
            </a:r>
            <a:endParaRPr lang="en-US" sz="2400" dirty="0">
              <a:solidFill>
                <a:schemeClr val="tx2">
                  <a:lumMod val="75000"/>
                  <a:lumOff val="25000"/>
                </a:schemeClr>
              </a:solidFill>
            </a:endParaRPr>
          </a:p>
          <a:p>
            <a:pPr marL="0" indent="0">
              <a:lnSpc>
                <a:spcPct val="100000"/>
              </a:lnSpc>
              <a:buNone/>
            </a:pPr>
            <a:r>
              <a:rPr lang="en-US" sz="2400" b="1" u="sng" dirty="0">
                <a:solidFill>
                  <a:schemeClr val="tx2">
                    <a:lumMod val="75000"/>
                    <a:lumOff val="25000"/>
                  </a:schemeClr>
                </a:solidFill>
              </a:rPr>
              <a:t>Support for Day Camp Scholarships </a:t>
            </a:r>
            <a:r>
              <a:rPr lang="en-US" sz="2400" dirty="0">
                <a:solidFill>
                  <a:schemeClr val="tx2">
                    <a:lumMod val="75000"/>
                    <a:lumOff val="25000"/>
                  </a:schemeClr>
                </a:solidFill>
              </a:rPr>
              <a:t>– Past grant funding provided100+ free weeks of camp per year for 3 years. This grant is no longer available.     Beginning this year, we will rely on fundraising to support camp scholarships. </a:t>
            </a:r>
          </a:p>
          <a:p>
            <a:pPr marL="0" indent="0">
              <a:lnSpc>
                <a:spcPct val="100000"/>
              </a:lnSpc>
              <a:buNone/>
            </a:pPr>
            <a:endParaRPr lang="en-US" sz="1200" dirty="0">
              <a:solidFill>
                <a:schemeClr val="tx2">
                  <a:lumMod val="75000"/>
                  <a:lumOff val="25000"/>
                </a:schemeClr>
              </a:solidFill>
            </a:endParaRPr>
          </a:p>
          <a:p>
            <a:pPr marL="0" indent="0">
              <a:lnSpc>
                <a:spcPct val="100000"/>
              </a:lnSpc>
              <a:buNone/>
            </a:pPr>
            <a:r>
              <a:rPr lang="en-US" sz="2400" b="1" u="sng" dirty="0">
                <a:solidFill>
                  <a:schemeClr val="tx2">
                    <a:lumMod val="75000"/>
                    <a:lumOff val="25000"/>
                  </a:schemeClr>
                </a:solidFill>
              </a:rPr>
              <a:t>Transition funding for Recreation Supervisor position-</a:t>
            </a:r>
            <a:r>
              <a:rPr lang="en-US" sz="2400" dirty="0">
                <a:solidFill>
                  <a:schemeClr val="tx2">
                    <a:lumMod val="75000"/>
                    <a:lumOff val="25000"/>
                  </a:schemeClr>
                </a:solidFill>
              </a:rPr>
              <a:t> Currently, this position is supported by grants that we received. However, the grants are no longer available. This position was in the general fund until it was eliminated during COVID 19. Looking ahead, we will need to transition this expense back into the general fund within the next 2-3 years. </a:t>
            </a:r>
          </a:p>
          <a:p>
            <a:pPr marL="0" indent="0">
              <a:lnSpc>
                <a:spcPct val="100000"/>
              </a:lnSpc>
              <a:buNone/>
            </a:pPr>
            <a:endParaRPr lang="en-US" sz="1200" dirty="0">
              <a:solidFill>
                <a:schemeClr val="tx2">
                  <a:lumMod val="75000"/>
                  <a:lumOff val="25000"/>
                </a:schemeClr>
              </a:solidFill>
            </a:endParaRPr>
          </a:p>
          <a:p>
            <a:pPr marL="0" indent="0">
              <a:lnSpc>
                <a:spcPct val="100000"/>
              </a:lnSpc>
              <a:buNone/>
            </a:pPr>
            <a:r>
              <a:rPr lang="en-US" sz="2400" b="1" u="sng" dirty="0">
                <a:solidFill>
                  <a:schemeClr val="tx2">
                    <a:lumMod val="75000"/>
                    <a:lumOff val="25000"/>
                  </a:schemeClr>
                </a:solidFill>
              </a:rPr>
              <a:t>Strategic Plan- </a:t>
            </a:r>
            <a:r>
              <a:rPr lang="en-US" sz="2400" dirty="0">
                <a:solidFill>
                  <a:schemeClr val="tx2">
                    <a:lumMod val="75000"/>
                    <a:lumOff val="25000"/>
                  </a:schemeClr>
                </a:solidFill>
              </a:rPr>
              <a:t>Future initiatives identified in the strategic plan may require town budget considerations. </a:t>
            </a:r>
          </a:p>
          <a:p>
            <a:pPr marL="0" indent="0">
              <a:buNone/>
            </a:pPr>
            <a:endParaRPr lang="en-US" dirty="0"/>
          </a:p>
        </p:txBody>
      </p:sp>
    </p:spTree>
    <p:extLst>
      <p:ext uri="{BB962C8B-B14F-4D97-AF65-F5344CB8AC3E}">
        <p14:creationId xmlns:p14="http://schemas.microsoft.com/office/powerpoint/2010/main" val="47020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4F0CFC-5706-247B-A06D-3EC6D0E07D4B}"/>
              </a:ext>
            </a:extLst>
          </p:cNvPr>
          <p:cNvSpPr>
            <a:spLocks noGrp="1"/>
          </p:cNvSpPr>
          <p:nvPr>
            <p:ph idx="1"/>
          </p:nvPr>
        </p:nvSpPr>
        <p:spPr>
          <a:xfrm>
            <a:off x="432079" y="816429"/>
            <a:ext cx="11213961" cy="5360534"/>
          </a:xfrm>
        </p:spPr>
        <p:txBody>
          <a:bodyPr>
            <a:normAutofit fontScale="55000" lnSpcReduction="20000"/>
          </a:bodyPr>
          <a:lstStyle/>
          <a:p>
            <a:pPr marL="0" indent="0">
              <a:buNone/>
            </a:pPr>
            <a:r>
              <a:rPr lang="en-US" sz="4500" b="1" dirty="0">
                <a:solidFill>
                  <a:schemeClr val="accent6"/>
                </a:solidFill>
              </a:rPr>
              <a:t>OUR PROGRAMS, EVENTS, AND ACTIVITES RELY ON TOWN PARKS AND FACILITIES INCLUDING:</a:t>
            </a:r>
          </a:p>
          <a:p>
            <a:pPr>
              <a:lnSpc>
                <a:spcPct val="120000"/>
              </a:lnSpc>
            </a:pPr>
            <a:r>
              <a:rPr lang="en-US" sz="4000" b="1" dirty="0">
                <a:solidFill>
                  <a:schemeClr val="tx2">
                    <a:lumMod val="75000"/>
                    <a:lumOff val="25000"/>
                  </a:schemeClr>
                </a:solidFill>
              </a:rPr>
              <a:t>Parks, trails, fields, and equipment that are well maintained</a:t>
            </a:r>
          </a:p>
          <a:p>
            <a:pPr>
              <a:lnSpc>
                <a:spcPct val="120000"/>
              </a:lnSpc>
            </a:pPr>
            <a:r>
              <a:rPr lang="en-US" sz="4000" b="1" dirty="0">
                <a:solidFill>
                  <a:schemeClr val="tx2">
                    <a:lumMod val="75000"/>
                    <a:lumOff val="25000"/>
                  </a:schemeClr>
                </a:solidFill>
              </a:rPr>
              <a:t>Playgrounds that are safe and inclusive for all children</a:t>
            </a:r>
          </a:p>
          <a:p>
            <a:pPr>
              <a:lnSpc>
                <a:spcPct val="120000"/>
              </a:lnSpc>
            </a:pPr>
            <a:r>
              <a:rPr lang="en-US" sz="4000" b="1" dirty="0">
                <a:solidFill>
                  <a:schemeClr val="tx2">
                    <a:lumMod val="75000"/>
                    <a:lumOff val="25000"/>
                  </a:schemeClr>
                </a:solidFill>
              </a:rPr>
              <a:t>Sports fields and courts that provide recreational opportunities for all members of the Colchester community</a:t>
            </a:r>
          </a:p>
          <a:p>
            <a:pPr marL="0" indent="0">
              <a:lnSpc>
                <a:spcPct val="120000"/>
              </a:lnSpc>
              <a:buNone/>
            </a:pPr>
            <a:r>
              <a:rPr lang="en-US" sz="4500" b="1" dirty="0">
                <a:solidFill>
                  <a:schemeClr val="accent6"/>
                </a:solidFill>
              </a:rPr>
              <a:t>WE ADVOCATE FOR COMMUNITY PARKS, FACILITIES, AND RECREATIONAL NEEDS BY COLLABORATING WITH:</a:t>
            </a:r>
          </a:p>
          <a:p>
            <a:pPr>
              <a:lnSpc>
                <a:spcPct val="120000"/>
              </a:lnSpc>
            </a:pPr>
            <a:r>
              <a:rPr lang="en-US" sz="4000" b="1" dirty="0">
                <a:solidFill>
                  <a:schemeClr val="tx2">
                    <a:lumMod val="75000"/>
                    <a:lumOff val="25000"/>
                  </a:schemeClr>
                </a:solidFill>
              </a:rPr>
              <a:t>Colchester Public Works  </a:t>
            </a:r>
          </a:p>
          <a:p>
            <a:pPr>
              <a:lnSpc>
                <a:spcPct val="120000"/>
              </a:lnSpc>
            </a:pPr>
            <a:r>
              <a:rPr lang="en-US" sz="4000" b="1" dirty="0">
                <a:solidFill>
                  <a:schemeClr val="tx2">
                    <a:lumMod val="75000"/>
                    <a:lumOff val="25000"/>
                  </a:schemeClr>
                </a:solidFill>
              </a:rPr>
              <a:t>Colchester Public Schools</a:t>
            </a:r>
          </a:p>
          <a:p>
            <a:pPr>
              <a:lnSpc>
                <a:spcPct val="120000"/>
              </a:lnSpc>
            </a:pPr>
            <a:r>
              <a:rPr lang="en-US" sz="4000" b="1" dirty="0">
                <a:solidFill>
                  <a:schemeClr val="tx2">
                    <a:lumMod val="75000"/>
                    <a:lumOff val="25000"/>
                  </a:schemeClr>
                </a:solidFill>
              </a:rPr>
              <a:t>Recreation Needs and Coordination Ad Hoc Committee </a:t>
            </a:r>
            <a:endParaRPr lang="en-US" sz="4000" b="1" i="0" dirty="0">
              <a:solidFill>
                <a:schemeClr val="tx2">
                  <a:lumMod val="75000"/>
                  <a:lumOff val="25000"/>
                </a:schemeClr>
              </a:solidFill>
              <a:effectLst/>
            </a:endParaRPr>
          </a:p>
          <a:p>
            <a:pPr>
              <a:lnSpc>
                <a:spcPct val="120000"/>
              </a:lnSpc>
            </a:pPr>
            <a:r>
              <a:rPr lang="en-US" sz="4000" b="1" i="0" dirty="0">
                <a:solidFill>
                  <a:schemeClr val="tx2">
                    <a:lumMod val="75000"/>
                    <a:lumOff val="25000"/>
                  </a:schemeClr>
                </a:solidFill>
                <a:effectLst/>
              </a:rPr>
              <a:t>Bacon </a:t>
            </a:r>
            <a:r>
              <a:rPr lang="en-US" sz="4000" b="1" dirty="0">
                <a:solidFill>
                  <a:schemeClr val="tx2">
                    <a:lumMod val="75000"/>
                    <a:lumOff val="25000"/>
                  </a:schemeClr>
                </a:solidFill>
              </a:rPr>
              <a:t>Academy Athletic Renovation Complex Committee</a:t>
            </a:r>
            <a:endParaRPr lang="en-US" b="1" dirty="0"/>
          </a:p>
        </p:txBody>
      </p:sp>
    </p:spTree>
    <p:extLst>
      <p:ext uri="{BB962C8B-B14F-4D97-AF65-F5344CB8AC3E}">
        <p14:creationId xmlns:p14="http://schemas.microsoft.com/office/powerpoint/2010/main" val="214667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AD6DFAC4-E71E-78B0-AB07-C13C22522A20}"/>
              </a:ext>
            </a:extLst>
          </p:cNvPr>
          <p:cNvPicPr>
            <a:picLocks noGrp="1" noChangeAspect="1"/>
          </p:cNvPicPr>
          <p:nvPr>
            <p:ph idx="1"/>
          </p:nvPr>
        </p:nvPicPr>
        <p:blipFill>
          <a:blip r:embed="rId3"/>
          <a:stretch>
            <a:fillRect/>
          </a:stretch>
        </p:blipFill>
        <p:spPr>
          <a:xfrm>
            <a:off x="562708" y="773723"/>
            <a:ext cx="10992896" cy="5014128"/>
          </a:xfrm>
          <a:prstGeom prst="rect">
            <a:avLst/>
          </a:prstGeom>
        </p:spPr>
      </p:pic>
    </p:spTree>
    <p:extLst>
      <p:ext uri="{BB962C8B-B14F-4D97-AF65-F5344CB8AC3E}">
        <p14:creationId xmlns:p14="http://schemas.microsoft.com/office/powerpoint/2010/main" val="3161176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782</TotalTime>
  <Words>478</Words>
  <Application>Microsoft Office PowerPoint</Application>
  <PresentationFormat>Widescreen</PresentationFormat>
  <Paragraphs>56</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COLCHESTER PARKS &amp; RECREATION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COLCHESTER PARKS &amp; RECREATION</dc:title>
  <dc:creator>Tiffany Quinn</dc:creator>
  <cp:lastModifiedBy>Tiffany Quinn</cp:lastModifiedBy>
  <cp:revision>13</cp:revision>
  <cp:lastPrinted>2025-03-26T17:02:20Z</cp:lastPrinted>
  <dcterms:created xsi:type="dcterms:W3CDTF">2024-04-20T12:46:05Z</dcterms:created>
  <dcterms:modified xsi:type="dcterms:W3CDTF">2025-03-26T18:25:23Z</dcterms:modified>
</cp:coreProperties>
</file>