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310" r:id="rId3"/>
    <p:sldId id="334" r:id="rId4"/>
    <p:sldId id="322" r:id="rId5"/>
    <p:sldId id="323" r:id="rId6"/>
    <p:sldId id="331" r:id="rId7"/>
    <p:sldId id="326" r:id="rId8"/>
    <p:sldId id="324" r:id="rId9"/>
    <p:sldId id="327" r:id="rId10"/>
    <p:sldId id="325" r:id="rId11"/>
    <p:sldId id="328"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82" d="100"/>
          <a:sy n="82" d="100"/>
        </p:scale>
        <p:origin x="720"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6/3/2022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6/3/2022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6/3/2022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6/3/2022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6/3/2022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6/3/2022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6/3/2022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2960914"/>
            <a:ext cx="9829798" cy="685800"/>
          </a:xfrm>
        </p:spPr>
        <p:txBody>
          <a:bodyPr>
            <a:normAutofit/>
          </a:bodyPr>
          <a:lstStyle/>
          <a:p>
            <a:r>
              <a:rPr lang="en-US" sz="3600" dirty="0"/>
              <a:t>Proposed Colchester Town Budget: FY22-23</a:t>
            </a:r>
          </a:p>
        </p:txBody>
      </p:sp>
      <p:sp>
        <p:nvSpPr>
          <p:cNvPr id="4" name="Subtitle 3"/>
          <p:cNvSpPr>
            <a:spLocks noGrp="1"/>
          </p:cNvSpPr>
          <p:nvPr>
            <p:ph type="subTitle" idx="1"/>
          </p:nvPr>
        </p:nvSpPr>
        <p:spPr>
          <a:xfrm>
            <a:off x="1054294" y="3671596"/>
            <a:ext cx="8229600" cy="1219200"/>
          </a:xfrm>
        </p:spPr>
        <p:txBody>
          <a:bodyPr/>
          <a:lstStyle/>
          <a:p>
            <a:r>
              <a:rPr lang="it-IT" dirty="0"/>
              <a:t>Andreas Bisbikos, First Selectman</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4B74-3EFC-45B3-8041-89D6D51338E9}"/>
              </a:ext>
            </a:extLst>
          </p:cNvPr>
          <p:cNvSpPr>
            <a:spLocks noGrp="1"/>
          </p:cNvSpPr>
          <p:nvPr>
            <p:ph type="title"/>
          </p:nvPr>
        </p:nvSpPr>
        <p:spPr/>
        <p:txBody>
          <a:bodyPr/>
          <a:lstStyle/>
          <a:p>
            <a:r>
              <a:rPr lang="en-US" dirty="0"/>
              <a:t>Department Enhancements – Human Resources</a:t>
            </a:r>
          </a:p>
        </p:txBody>
      </p:sp>
      <p:sp>
        <p:nvSpPr>
          <p:cNvPr id="3" name="Content Placeholder 2">
            <a:extLst>
              <a:ext uri="{FF2B5EF4-FFF2-40B4-BE49-F238E27FC236}">
                <a16:creationId xmlns:a16="http://schemas.microsoft.com/office/drawing/2014/main" id="{BF66137C-23B8-4C28-9AD7-10FDEA67AB5D}"/>
              </a:ext>
            </a:extLst>
          </p:cNvPr>
          <p:cNvSpPr>
            <a:spLocks noGrp="1"/>
          </p:cNvSpPr>
          <p:nvPr>
            <p:ph idx="1"/>
          </p:nvPr>
        </p:nvSpPr>
        <p:spPr>
          <a:xfrm>
            <a:off x="1522413" y="1904999"/>
            <a:ext cx="9134391" cy="4343401"/>
          </a:xfrm>
        </p:spPr>
        <p:txBody>
          <a:bodyPr/>
          <a:lstStyle/>
          <a:p>
            <a:r>
              <a:rPr lang="en-US" dirty="0">
                <a:solidFill>
                  <a:schemeClr val="accent1"/>
                </a:solidFill>
              </a:rPr>
              <a:t>Human Resources Coordinator Position</a:t>
            </a:r>
          </a:p>
          <a:p>
            <a:pPr lvl="1"/>
            <a:r>
              <a:rPr lang="en-US" dirty="0"/>
              <a:t>Overall Cost: </a:t>
            </a:r>
            <a:r>
              <a:rPr lang="en-US" dirty="0">
                <a:solidFill>
                  <a:schemeClr val="accent1"/>
                </a:solidFill>
              </a:rPr>
              <a:t>$38,252 </a:t>
            </a:r>
            <a:r>
              <a:rPr lang="en-US" dirty="0"/>
              <a:t>(Includes Benefits)</a:t>
            </a:r>
            <a:endParaRPr lang="en-US" dirty="0">
              <a:solidFill>
                <a:schemeClr val="accent1"/>
              </a:solidFill>
            </a:endParaRPr>
          </a:p>
          <a:p>
            <a:pPr lvl="1"/>
            <a:r>
              <a:rPr lang="en-US" dirty="0"/>
              <a:t>Currently we have one Human Resources Director covering personnel matters on both the town and school side. Based on the demand of the position, the number </a:t>
            </a:r>
            <a:r>
              <a:rPr lang="en-US"/>
              <a:t>of personnel matters, </a:t>
            </a:r>
            <a:r>
              <a:rPr lang="en-US" dirty="0"/>
              <a:t>and the potential increase in liabilities that may occur short staffed – I believe it is imperative that our HR Director is provided a solid foundation of support with an assistant position dedicated to personnel matters.</a:t>
            </a:r>
          </a:p>
          <a:p>
            <a:pPr lvl="1"/>
            <a:r>
              <a:rPr lang="en-US" dirty="0"/>
              <a:t>With the funding allocation of the Human Resources Director being primarily on the BOE side, the addition of the Human Resource Coordinator Position will land the Human Resource Budget  </a:t>
            </a:r>
            <a:r>
              <a:rPr lang="en-US" dirty="0">
                <a:solidFill>
                  <a:schemeClr val="accent1"/>
                </a:solidFill>
              </a:rPr>
              <a:t>$10,134.00 less </a:t>
            </a:r>
            <a:r>
              <a:rPr lang="en-US" dirty="0"/>
              <a:t>than last year’s department budget.</a:t>
            </a:r>
          </a:p>
          <a:p>
            <a:pPr lvl="1"/>
            <a:endParaRPr lang="en-US" dirty="0"/>
          </a:p>
        </p:txBody>
      </p:sp>
    </p:spTree>
    <p:extLst>
      <p:ext uri="{BB962C8B-B14F-4D97-AF65-F5344CB8AC3E}">
        <p14:creationId xmlns:p14="http://schemas.microsoft.com/office/powerpoint/2010/main" val="118658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FD0D-9EFC-4C33-9ACC-3C72F1B53FD0}"/>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EC9AB83B-5A00-4EA4-A6E4-B87697DDD1A0}"/>
              </a:ext>
            </a:extLst>
          </p:cNvPr>
          <p:cNvSpPr>
            <a:spLocks noGrp="1"/>
          </p:cNvSpPr>
          <p:nvPr>
            <p:ph idx="1"/>
          </p:nvPr>
        </p:nvSpPr>
        <p:spPr>
          <a:xfrm>
            <a:off x="1522413" y="1905000"/>
            <a:ext cx="8153399" cy="4495800"/>
          </a:xfrm>
        </p:spPr>
        <p:txBody>
          <a:bodyPr>
            <a:normAutofit fontScale="92500" lnSpcReduction="10000"/>
          </a:bodyPr>
          <a:lstStyle/>
          <a:p>
            <a:r>
              <a:rPr lang="en-US" dirty="0"/>
              <a:t>The Proposed Colchester Town Budget </a:t>
            </a:r>
          </a:p>
          <a:p>
            <a:pPr lvl="1"/>
            <a:r>
              <a:rPr lang="en-US" dirty="0"/>
              <a:t>Maintains all current services </a:t>
            </a:r>
          </a:p>
          <a:p>
            <a:pPr lvl="1"/>
            <a:r>
              <a:rPr lang="en-US" dirty="0"/>
              <a:t>Reorganizes two departments for greater efficiency</a:t>
            </a:r>
          </a:p>
          <a:p>
            <a:pPr lvl="1"/>
            <a:r>
              <a:rPr lang="en-US" dirty="0"/>
              <a:t>Integrates 21</a:t>
            </a:r>
            <a:r>
              <a:rPr lang="en-US" baseline="30000" dirty="0"/>
              <a:t>st</a:t>
            </a:r>
            <a:r>
              <a:rPr lang="en-US" dirty="0"/>
              <a:t> Century Transparency Software</a:t>
            </a:r>
          </a:p>
          <a:p>
            <a:pPr lvl="1"/>
            <a:r>
              <a:rPr lang="en-US" dirty="0"/>
              <a:t>Increases investment in overdue tree removal services</a:t>
            </a:r>
          </a:p>
          <a:p>
            <a:pPr lvl="1"/>
            <a:r>
              <a:rPr lang="en-US" dirty="0"/>
              <a:t>Answers the call for the demand of additional senior services with a new part-time bus driver</a:t>
            </a:r>
          </a:p>
          <a:p>
            <a:pPr lvl="1"/>
            <a:r>
              <a:rPr lang="en-US" dirty="0"/>
              <a:t>Adds an additional </a:t>
            </a:r>
            <a:r>
              <a:rPr lang="en-US" dirty="0">
                <a:solidFill>
                  <a:schemeClr val="accent1"/>
                </a:solidFill>
              </a:rPr>
              <a:t>$1K </a:t>
            </a:r>
            <a:r>
              <a:rPr lang="en-US" dirty="0"/>
              <a:t>to the Memorial Day Parade line item</a:t>
            </a:r>
          </a:p>
          <a:p>
            <a:pPr lvl="1"/>
            <a:r>
              <a:rPr lang="en-US" dirty="0"/>
              <a:t>Achieves a Zero Mill Increase (this factors in the School Budget which has already passed)</a:t>
            </a:r>
          </a:p>
          <a:p>
            <a:pPr lvl="1"/>
            <a:r>
              <a:rPr lang="en-US" dirty="0"/>
              <a:t>****To Get to a Zero Mill Increase based on calculating the current fiscal 21-22 budget using the 10/1/21 grand list instead of the 10/1/20. The equalized zero mill rate would be 27.08</a:t>
            </a:r>
          </a:p>
        </p:txBody>
      </p:sp>
    </p:spTree>
    <p:extLst>
      <p:ext uri="{BB962C8B-B14F-4D97-AF65-F5344CB8AC3E}">
        <p14:creationId xmlns:p14="http://schemas.microsoft.com/office/powerpoint/2010/main" val="31537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Proposed Budget</a:t>
            </a:r>
          </a:p>
        </p:txBody>
      </p:sp>
      <p:sp>
        <p:nvSpPr>
          <p:cNvPr id="14" name="Content Placeholder 13"/>
          <p:cNvSpPr>
            <a:spLocks noGrp="1"/>
          </p:cNvSpPr>
          <p:nvPr>
            <p:ph idx="1"/>
          </p:nvPr>
        </p:nvSpPr>
        <p:spPr>
          <a:xfrm>
            <a:off x="1522413" y="1904999"/>
            <a:ext cx="9134391" cy="4267201"/>
          </a:xfrm>
        </p:spPr>
        <p:txBody>
          <a:bodyPr>
            <a:normAutofit fontScale="85000" lnSpcReduction="20000"/>
          </a:bodyPr>
          <a:lstStyle/>
          <a:p>
            <a:r>
              <a:rPr lang="en-US" dirty="0"/>
              <a:t>The 22/23 Budget Proposal</a:t>
            </a:r>
          </a:p>
          <a:p>
            <a:pPr lvl="1"/>
            <a:r>
              <a:rPr lang="en-US" dirty="0"/>
              <a:t>Total: </a:t>
            </a:r>
            <a:r>
              <a:rPr lang="en-US" dirty="0">
                <a:solidFill>
                  <a:schemeClr val="accent1"/>
                </a:solidFill>
              </a:rPr>
              <a:t>15,868,042</a:t>
            </a:r>
          </a:p>
          <a:p>
            <a:pPr lvl="1"/>
            <a:r>
              <a:rPr lang="en-US" dirty="0"/>
              <a:t>Dollar Increase: </a:t>
            </a:r>
            <a:r>
              <a:rPr lang="en-US" dirty="0">
                <a:solidFill>
                  <a:schemeClr val="accent1"/>
                </a:solidFill>
              </a:rPr>
              <a:t>163,080</a:t>
            </a:r>
          </a:p>
          <a:p>
            <a:pPr lvl="1"/>
            <a:r>
              <a:rPr lang="en-US" dirty="0"/>
              <a:t>Percent Increase: </a:t>
            </a:r>
            <a:r>
              <a:rPr lang="en-US" dirty="0">
                <a:solidFill>
                  <a:schemeClr val="accent1"/>
                </a:solidFill>
              </a:rPr>
              <a:t>1.04%</a:t>
            </a:r>
          </a:p>
          <a:p>
            <a:pPr lvl="1"/>
            <a:r>
              <a:rPr lang="en-US" dirty="0"/>
              <a:t>Revenue Adjustments: </a:t>
            </a:r>
            <a:r>
              <a:rPr lang="en-US" dirty="0">
                <a:solidFill>
                  <a:schemeClr val="accent1"/>
                </a:solidFill>
              </a:rPr>
              <a:t>$35K </a:t>
            </a:r>
            <a:r>
              <a:rPr lang="en-US" dirty="0"/>
              <a:t>Ambulance/Building Permits</a:t>
            </a:r>
          </a:p>
          <a:p>
            <a:pPr lvl="1"/>
            <a:r>
              <a:rPr lang="en-US" dirty="0"/>
              <a:t>Use of Unassigned Fund Balance: </a:t>
            </a:r>
            <a:r>
              <a:rPr lang="en-US" dirty="0">
                <a:solidFill>
                  <a:schemeClr val="accent1"/>
                </a:solidFill>
              </a:rPr>
              <a:t>$90K</a:t>
            </a:r>
          </a:p>
          <a:p>
            <a:pPr lvl="1"/>
            <a:r>
              <a:rPr lang="en-US" dirty="0"/>
              <a:t>Overall Mill Rate: </a:t>
            </a:r>
            <a:r>
              <a:rPr lang="en-US" dirty="0">
                <a:solidFill>
                  <a:schemeClr val="accent1"/>
                </a:solidFill>
              </a:rPr>
              <a:t>27.08</a:t>
            </a:r>
          </a:p>
          <a:p>
            <a:r>
              <a:rPr lang="en-US" dirty="0"/>
              <a:t>The 21/22 Budget: </a:t>
            </a:r>
          </a:p>
          <a:p>
            <a:pPr lvl="1"/>
            <a:r>
              <a:rPr lang="en-US" dirty="0"/>
              <a:t>Total: </a:t>
            </a:r>
            <a:r>
              <a:rPr lang="en-US" dirty="0">
                <a:solidFill>
                  <a:schemeClr val="accent1"/>
                </a:solidFill>
              </a:rPr>
              <a:t>15,704,962</a:t>
            </a:r>
          </a:p>
          <a:p>
            <a:pPr lvl="1"/>
            <a:r>
              <a:rPr lang="en-US" dirty="0"/>
              <a:t>Dollar Increase: </a:t>
            </a:r>
            <a:r>
              <a:rPr lang="en-US" dirty="0">
                <a:solidFill>
                  <a:schemeClr val="accent1"/>
                </a:solidFill>
              </a:rPr>
              <a:t>549,097 </a:t>
            </a:r>
          </a:p>
          <a:p>
            <a:pPr lvl="1"/>
            <a:r>
              <a:rPr lang="en-US" dirty="0"/>
              <a:t>Percent Increase: </a:t>
            </a:r>
            <a:r>
              <a:rPr lang="en-US" dirty="0">
                <a:solidFill>
                  <a:schemeClr val="accent1"/>
                </a:solidFill>
              </a:rPr>
              <a:t>3.62% </a:t>
            </a:r>
          </a:p>
          <a:p>
            <a:pPr lvl="1"/>
            <a:r>
              <a:rPr lang="en-US" dirty="0"/>
              <a:t>Overall Mill Rate: </a:t>
            </a:r>
            <a:r>
              <a:rPr lang="en-US" dirty="0">
                <a:solidFill>
                  <a:schemeClr val="accent1"/>
                </a:solidFill>
              </a:rPr>
              <a:t>33.05</a:t>
            </a: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0FCD-84E6-D0B5-24DE-2C9EB1B7C5D1}"/>
              </a:ext>
            </a:extLst>
          </p:cNvPr>
          <p:cNvSpPr>
            <a:spLocks noGrp="1"/>
          </p:cNvSpPr>
          <p:nvPr>
            <p:ph type="title"/>
          </p:nvPr>
        </p:nvSpPr>
        <p:spPr/>
        <p:txBody>
          <a:bodyPr/>
          <a:lstStyle/>
          <a:p>
            <a:r>
              <a:rPr lang="en-US" dirty="0"/>
              <a:t>Proposed Budget Detail</a:t>
            </a:r>
          </a:p>
        </p:txBody>
      </p:sp>
      <p:sp>
        <p:nvSpPr>
          <p:cNvPr id="3" name="Content Placeholder 2">
            <a:extLst>
              <a:ext uri="{FF2B5EF4-FFF2-40B4-BE49-F238E27FC236}">
                <a16:creationId xmlns:a16="http://schemas.microsoft.com/office/drawing/2014/main" id="{A997E046-CCEC-9CC2-CF6A-554E0183BA42}"/>
              </a:ext>
            </a:extLst>
          </p:cNvPr>
          <p:cNvSpPr>
            <a:spLocks noGrp="1"/>
          </p:cNvSpPr>
          <p:nvPr>
            <p:ph idx="1"/>
          </p:nvPr>
        </p:nvSpPr>
        <p:spPr>
          <a:xfrm>
            <a:off x="1522413" y="1904999"/>
            <a:ext cx="9524999" cy="4800601"/>
          </a:xfrm>
        </p:spPr>
        <p:txBody>
          <a:bodyPr>
            <a:normAutofit fontScale="70000" lnSpcReduction="20000"/>
          </a:bodyPr>
          <a:lstStyle/>
          <a:p>
            <a:r>
              <a:rPr lang="en-US" dirty="0"/>
              <a:t>The 22/23 Budget Proposal</a:t>
            </a:r>
          </a:p>
          <a:p>
            <a:pPr lvl="1"/>
            <a:r>
              <a:rPr lang="en-US" dirty="0"/>
              <a:t>Total: </a:t>
            </a:r>
            <a:r>
              <a:rPr lang="en-US" dirty="0">
                <a:solidFill>
                  <a:schemeClr val="accent1"/>
                </a:solidFill>
              </a:rPr>
              <a:t>15,868,042</a:t>
            </a:r>
          </a:p>
          <a:p>
            <a:pPr lvl="1"/>
            <a:r>
              <a:rPr lang="en-US" dirty="0"/>
              <a:t>Dollar Increase: </a:t>
            </a:r>
            <a:r>
              <a:rPr lang="en-US" dirty="0">
                <a:solidFill>
                  <a:schemeClr val="accent1"/>
                </a:solidFill>
              </a:rPr>
              <a:t>163,080</a:t>
            </a:r>
          </a:p>
          <a:p>
            <a:pPr lvl="1"/>
            <a:r>
              <a:rPr lang="en-US" dirty="0"/>
              <a:t>Percent Increase: </a:t>
            </a:r>
            <a:r>
              <a:rPr lang="en-US" dirty="0">
                <a:solidFill>
                  <a:schemeClr val="accent1"/>
                </a:solidFill>
              </a:rPr>
              <a:t>1.04%</a:t>
            </a:r>
          </a:p>
          <a:p>
            <a:pPr lvl="1"/>
            <a:r>
              <a:rPr lang="en-US" dirty="0"/>
              <a:t>Revenue Adjustments: </a:t>
            </a:r>
            <a:r>
              <a:rPr lang="en-US" dirty="0">
                <a:solidFill>
                  <a:schemeClr val="accent1"/>
                </a:solidFill>
              </a:rPr>
              <a:t>$35K </a:t>
            </a:r>
            <a:r>
              <a:rPr lang="en-US" dirty="0"/>
              <a:t>Ambulance/Building Permits</a:t>
            </a:r>
          </a:p>
          <a:p>
            <a:pPr lvl="1"/>
            <a:r>
              <a:rPr lang="en-US" dirty="0"/>
              <a:t>Use of Unassigned Fund Balance: </a:t>
            </a:r>
            <a:r>
              <a:rPr lang="en-US" dirty="0">
                <a:solidFill>
                  <a:schemeClr val="accent1"/>
                </a:solidFill>
              </a:rPr>
              <a:t>$90K</a:t>
            </a:r>
          </a:p>
          <a:p>
            <a:pPr lvl="1"/>
            <a:r>
              <a:rPr lang="en-US" dirty="0"/>
              <a:t>Overall Mill Rate: </a:t>
            </a:r>
            <a:r>
              <a:rPr lang="en-US" dirty="0">
                <a:solidFill>
                  <a:schemeClr val="accent1"/>
                </a:solidFill>
              </a:rPr>
              <a:t>27.08</a:t>
            </a:r>
          </a:p>
          <a:p>
            <a:pPr lvl="1"/>
            <a:r>
              <a:rPr lang="en-US" dirty="0">
                <a:solidFill>
                  <a:schemeClr val="accent1"/>
                </a:solidFill>
              </a:rPr>
              <a:t>$170,402 </a:t>
            </a:r>
            <a:r>
              <a:rPr lang="en-US" dirty="0"/>
              <a:t>reduction </a:t>
            </a:r>
          </a:p>
          <a:p>
            <a:pPr marL="231775" lvl="1" indent="0">
              <a:buNone/>
            </a:pPr>
            <a:r>
              <a:rPr lang="en-US" dirty="0"/>
              <a:t>               - Adjust salary/delay hire of new Accountant Position  ($33,679)</a:t>
            </a:r>
          </a:p>
          <a:p>
            <a:pPr marL="231775" lvl="1" indent="0">
              <a:buNone/>
            </a:pPr>
            <a:r>
              <a:rPr lang="en-US" dirty="0"/>
              <a:t>               - Police Cruiser paid through Stephen </a:t>
            </a:r>
            <a:r>
              <a:rPr lang="en-US" dirty="0" err="1"/>
              <a:t>Bendas</a:t>
            </a:r>
            <a:r>
              <a:rPr lang="en-US" dirty="0"/>
              <a:t> donation ($61,725)</a:t>
            </a:r>
          </a:p>
          <a:p>
            <a:pPr marL="231775" lvl="1" indent="0">
              <a:buNone/>
            </a:pPr>
            <a:r>
              <a:rPr lang="en-US" dirty="0"/>
              <a:t>                         - Mr. </a:t>
            </a:r>
            <a:r>
              <a:rPr lang="en-US" dirty="0" err="1"/>
              <a:t>Bendas</a:t>
            </a:r>
            <a:r>
              <a:rPr lang="en-US" dirty="0"/>
              <a:t> donation will cover cruiser payment in YR 2 ($123,450)                              	</a:t>
            </a:r>
          </a:p>
          <a:p>
            <a:pPr marL="231775" lvl="1" indent="0">
              <a:buNone/>
            </a:pPr>
            <a:r>
              <a:rPr lang="en-US" dirty="0"/>
              <a:t>               - Defer capital investments ($23,400)</a:t>
            </a:r>
          </a:p>
          <a:p>
            <a:pPr marL="231775" lvl="1" indent="0">
              <a:buNone/>
            </a:pPr>
            <a:r>
              <a:rPr lang="en-US" dirty="0"/>
              <a:t>               - Heavy Rescue Lease Payment ($51,598 – YR 1) – Transfer to Debt Service Fund</a:t>
            </a:r>
          </a:p>
          <a:p>
            <a:pPr marL="231775" lvl="1" indent="0">
              <a:buNone/>
            </a:pPr>
            <a:r>
              <a:rPr lang="en-US" dirty="0"/>
              <a:t>                         - To complete payment an additional $38,000 is needed – YR 2</a:t>
            </a:r>
          </a:p>
          <a:p>
            <a:pPr lvl="1"/>
            <a:r>
              <a:rPr lang="en-US" dirty="0"/>
              <a:t>To Get to a Zero Mill Increase based on calculating the current fiscal 21-22 budget using the 10/1/21 grand list instead of the 10/1/20. The equalized zero mill rate would be 27.08</a:t>
            </a:r>
          </a:p>
          <a:p>
            <a:pPr marL="231775" lvl="1" indent="0">
              <a:buNone/>
            </a:pPr>
            <a:endParaRPr lang="en-US" dirty="0"/>
          </a:p>
        </p:txBody>
      </p:sp>
    </p:spTree>
    <p:extLst>
      <p:ext uri="{BB962C8B-B14F-4D97-AF65-F5344CB8AC3E}">
        <p14:creationId xmlns:p14="http://schemas.microsoft.com/office/powerpoint/2010/main" val="152657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234E-5C3F-41CF-ADBF-A4B0B2AD5B32}"/>
              </a:ext>
            </a:extLst>
          </p:cNvPr>
          <p:cNvSpPr>
            <a:spLocks noGrp="1"/>
          </p:cNvSpPr>
          <p:nvPr>
            <p:ph type="title"/>
          </p:nvPr>
        </p:nvSpPr>
        <p:spPr>
          <a:xfrm>
            <a:off x="1522413" y="381000"/>
            <a:ext cx="9982199" cy="1371600"/>
          </a:xfrm>
        </p:spPr>
        <p:txBody>
          <a:bodyPr/>
          <a:lstStyle/>
          <a:p>
            <a:r>
              <a:rPr lang="en-US" dirty="0"/>
              <a:t>Built in Increases Before the First Selectman Crafts a Proposed Budget</a:t>
            </a:r>
          </a:p>
        </p:txBody>
      </p:sp>
      <p:sp>
        <p:nvSpPr>
          <p:cNvPr id="3" name="Content Placeholder 2">
            <a:extLst>
              <a:ext uri="{FF2B5EF4-FFF2-40B4-BE49-F238E27FC236}">
                <a16:creationId xmlns:a16="http://schemas.microsoft.com/office/drawing/2014/main" id="{1563F141-E148-40B0-A2CA-3EE393F6481E}"/>
              </a:ext>
            </a:extLst>
          </p:cNvPr>
          <p:cNvSpPr>
            <a:spLocks noGrp="1"/>
          </p:cNvSpPr>
          <p:nvPr>
            <p:ph idx="1"/>
          </p:nvPr>
        </p:nvSpPr>
        <p:spPr>
          <a:xfrm>
            <a:off x="1481668" y="2171699"/>
            <a:ext cx="9134391" cy="3695701"/>
          </a:xfrm>
        </p:spPr>
        <p:txBody>
          <a:bodyPr>
            <a:normAutofit fontScale="85000" lnSpcReduction="20000"/>
          </a:bodyPr>
          <a:lstStyle/>
          <a:p>
            <a:r>
              <a:rPr lang="en-US" dirty="0"/>
              <a:t>When it comes to the operating budget – salaries are part of the built-in increase, many of the increases are contractual with built-in step increases.</a:t>
            </a:r>
          </a:p>
          <a:p>
            <a:pPr lvl="1"/>
            <a:r>
              <a:rPr lang="en-US" dirty="0"/>
              <a:t>Total Salary (including benefits) increase from last year’s budget is </a:t>
            </a:r>
            <a:r>
              <a:rPr lang="en-US" dirty="0">
                <a:solidFill>
                  <a:schemeClr val="accent1"/>
                </a:solidFill>
              </a:rPr>
              <a:t>$158,576</a:t>
            </a:r>
          </a:p>
          <a:p>
            <a:r>
              <a:rPr lang="en-US" dirty="0"/>
              <a:t>Debt Service remains </a:t>
            </a:r>
            <a:r>
              <a:rPr lang="en-US" dirty="0">
                <a:solidFill>
                  <a:schemeClr val="accent1"/>
                </a:solidFill>
              </a:rPr>
              <a:t>flat</a:t>
            </a:r>
            <a:r>
              <a:rPr lang="en-US" dirty="0"/>
              <a:t> from the previous budget at </a:t>
            </a:r>
            <a:r>
              <a:rPr lang="en-US" dirty="0">
                <a:solidFill>
                  <a:schemeClr val="accent1"/>
                </a:solidFill>
              </a:rPr>
              <a:t>$</a:t>
            </a:r>
            <a:r>
              <a:rPr lang="en-US" sz="2000" i="0" u="none" strike="noStrike" dirty="0">
                <a:solidFill>
                  <a:schemeClr val="accent1"/>
                </a:solidFill>
                <a:effectLst/>
                <a:latin typeface="Arial" panose="020B0604020202020204" pitchFamily="34" charset="0"/>
              </a:rPr>
              <a:t>2,075,164</a:t>
            </a:r>
            <a:r>
              <a:rPr lang="en-US" dirty="0">
                <a:solidFill>
                  <a:schemeClr val="accent1"/>
                </a:solidFill>
              </a:rPr>
              <a:t> </a:t>
            </a:r>
          </a:p>
          <a:p>
            <a:r>
              <a:rPr lang="en-US" dirty="0"/>
              <a:t>Repairs, Maintenance &amp; Vehicle Fuel is currently up </a:t>
            </a:r>
            <a:r>
              <a:rPr lang="en-US" dirty="0">
                <a:solidFill>
                  <a:schemeClr val="accent1"/>
                </a:solidFill>
              </a:rPr>
              <a:t>$40,962</a:t>
            </a:r>
          </a:p>
          <a:p>
            <a:r>
              <a:rPr lang="en-US" dirty="0"/>
              <a:t>The Capital Budget is currently up </a:t>
            </a:r>
            <a:r>
              <a:rPr lang="en-US" dirty="0">
                <a:solidFill>
                  <a:schemeClr val="accent1"/>
                </a:solidFill>
              </a:rPr>
              <a:t>$125,525 </a:t>
            </a:r>
            <a:r>
              <a:rPr lang="en-US" dirty="0"/>
              <a:t>from the previous year. </a:t>
            </a:r>
          </a:p>
          <a:p>
            <a:r>
              <a:rPr lang="en-US" dirty="0"/>
              <a:t>Budget began with at least </a:t>
            </a:r>
            <a:r>
              <a:rPr lang="en-US" dirty="0">
                <a:solidFill>
                  <a:schemeClr val="accent1"/>
                </a:solidFill>
              </a:rPr>
              <a:t>$320,000</a:t>
            </a:r>
            <a:r>
              <a:rPr lang="en-US" dirty="0"/>
              <a:t> built in increases</a:t>
            </a:r>
          </a:p>
          <a:p>
            <a:r>
              <a:rPr lang="en-US" dirty="0"/>
              <a:t>This was based on estimates prepared in April. With inflation, the cost for items is anticipated be far more expensive and the same allotted dollar amount won’t go as far.</a:t>
            </a:r>
          </a:p>
          <a:p>
            <a:endParaRPr lang="en-US" dirty="0"/>
          </a:p>
          <a:p>
            <a:endParaRPr lang="en-US" dirty="0"/>
          </a:p>
        </p:txBody>
      </p:sp>
    </p:spTree>
    <p:extLst>
      <p:ext uri="{BB962C8B-B14F-4D97-AF65-F5344CB8AC3E}">
        <p14:creationId xmlns:p14="http://schemas.microsoft.com/office/powerpoint/2010/main" val="35249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F61C-DE33-4E43-857F-E9BA76E962B0}"/>
              </a:ext>
            </a:extLst>
          </p:cNvPr>
          <p:cNvSpPr>
            <a:spLocks noGrp="1"/>
          </p:cNvSpPr>
          <p:nvPr>
            <p:ph type="title"/>
          </p:nvPr>
        </p:nvSpPr>
        <p:spPr/>
        <p:txBody>
          <a:bodyPr/>
          <a:lstStyle/>
          <a:p>
            <a:r>
              <a:rPr lang="en-US" dirty="0"/>
              <a:t>Capital Items &amp; Unassigned Fund Balance Items** - Initial Reductions</a:t>
            </a:r>
          </a:p>
        </p:txBody>
      </p:sp>
      <p:sp>
        <p:nvSpPr>
          <p:cNvPr id="3" name="Content Placeholder 2">
            <a:extLst>
              <a:ext uri="{FF2B5EF4-FFF2-40B4-BE49-F238E27FC236}">
                <a16:creationId xmlns:a16="http://schemas.microsoft.com/office/drawing/2014/main" id="{4C92B019-E05F-4EE3-8990-8AB1B503E88F}"/>
              </a:ext>
            </a:extLst>
          </p:cNvPr>
          <p:cNvSpPr>
            <a:spLocks noGrp="1"/>
          </p:cNvSpPr>
          <p:nvPr>
            <p:ph idx="1"/>
          </p:nvPr>
        </p:nvSpPr>
        <p:spPr/>
        <p:txBody>
          <a:bodyPr>
            <a:normAutofit fontScale="85000" lnSpcReduction="20000"/>
          </a:bodyPr>
          <a:lstStyle/>
          <a:p>
            <a:r>
              <a:rPr lang="en-US" dirty="0"/>
              <a:t>Bath House Repairs (Recreation) – $15,000 (2-year plan); </a:t>
            </a:r>
            <a:r>
              <a:rPr lang="en-US" dirty="0">
                <a:solidFill>
                  <a:schemeClr val="accent1"/>
                </a:solidFill>
              </a:rPr>
              <a:t>$7,500 </a:t>
            </a:r>
            <a:r>
              <a:rPr lang="en-US" dirty="0"/>
              <a:t>off this year and next year’s budget</a:t>
            </a:r>
          </a:p>
          <a:p>
            <a:r>
              <a:rPr lang="en-US" dirty="0"/>
              <a:t>Exterior Repaint &amp; Repairs Windows (Library) - $50,000 (2-year plan); $25,000 paid through ARPA last year; </a:t>
            </a:r>
            <a:r>
              <a:rPr lang="en-US" dirty="0">
                <a:solidFill>
                  <a:schemeClr val="accent1"/>
                </a:solidFill>
              </a:rPr>
              <a:t>$25,ooo </a:t>
            </a:r>
            <a:r>
              <a:rPr lang="en-US" dirty="0"/>
              <a:t>this year</a:t>
            </a:r>
          </a:p>
          <a:p>
            <a:r>
              <a:rPr lang="en-US" dirty="0"/>
              <a:t>Windows – 52 Old Hartford Road (Fire) - </a:t>
            </a:r>
            <a:r>
              <a:rPr lang="en-US" dirty="0">
                <a:solidFill>
                  <a:schemeClr val="accent1"/>
                </a:solidFill>
              </a:rPr>
              <a:t>$35,000 </a:t>
            </a:r>
            <a:r>
              <a:rPr lang="en-US" dirty="0"/>
              <a:t>(1-year item)</a:t>
            </a:r>
          </a:p>
          <a:p>
            <a:r>
              <a:rPr lang="en-US" dirty="0"/>
              <a:t>Off Utility Vehicle w/Trailer (Fire) - $36,000 (3-year plan); </a:t>
            </a:r>
            <a:r>
              <a:rPr lang="en-US" dirty="0">
                <a:solidFill>
                  <a:schemeClr val="accent1"/>
                </a:solidFill>
              </a:rPr>
              <a:t>$12,000 </a:t>
            </a:r>
            <a:r>
              <a:rPr lang="en-US" dirty="0"/>
              <a:t>off this year, next year, and the year after</a:t>
            </a:r>
          </a:p>
          <a:p>
            <a:r>
              <a:rPr lang="en-US" dirty="0"/>
              <a:t>Potential Appropriation: $15,000 + $25,000 + $35,000 + $36,000 = </a:t>
            </a:r>
            <a:r>
              <a:rPr lang="en-US" dirty="0">
                <a:solidFill>
                  <a:schemeClr val="accent1"/>
                </a:solidFill>
              </a:rPr>
              <a:t>$111,000</a:t>
            </a:r>
          </a:p>
          <a:p>
            <a:r>
              <a:rPr lang="en-US" dirty="0"/>
              <a:t>Potential Reduction in current budget proposal = $7,500 + $25,000 + $35,000 +$12,000 = </a:t>
            </a:r>
            <a:r>
              <a:rPr lang="en-US" dirty="0">
                <a:solidFill>
                  <a:schemeClr val="accent1"/>
                </a:solidFill>
              </a:rPr>
              <a:t>$79,500</a:t>
            </a:r>
          </a:p>
          <a:p>
            <a:r>
              <a:rPr lang="en-US" dirty="0"/>
              <a:t>**The BOF has </a:t>
            </a:r>
            <a:r>
              <a:rPr lang="en-US" dirty="0">
                <a:solidFill>
                  <a:schemeClr val="accent1"/>
                </a:solidFill>
              </a:rPr>
              <a:t>approved</a:t>
            </a:r>
            <a:r>
              <a:rPr lang="en-US" dirty="0"/>
              <a:t> that the recommended reductions be acquired through a special appropriation of fund balance.</a:t>
            </a:r>
          </a:p>
        </p:txBody>
      </p:sp>
    </p:spTree>
    <p:extLst>
      <p:ext uri="{BB962C8B-B14F-4D97-AF65-F5344CB8AC3E}">
        <p14:creationId xmlns:p14="http://schemas.microsoft.com/office/powerpoint/2010/main" val="3411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7D9C-6CE3-A795-7DA9-79334B5E07C3}"/>
              </a:ext>
            </a:extLst>
          </p:cNvPr>
          <p:cNvSpPr>
            <a:spLocks noGrp="1"/>
          </p:cNvSpPr>
          <p:nvPr>
            <p:ph type="title"/>
          </p:nvPr>
        </p:nvSpPr>
        <p:spPr/>
        <p:txBody>
          <a:bodyPr/>
          <a:lstStyle/>
          <a:p>
            <a:r>
              <a:rPr lang="en-US" dirty="0"/>
              <a:t>First Selectman’s ARPA Plan</a:t>
            </a:r>
          </a:p>
        </p:txBody>
      </p:sp>
      <p:sp>
        <p:nvSpPr>
          <p:cNvPr id="3" name="Content Placeholder 2">
            <a:extLst>
              <a:ext uri="{FF2B5EF4-FFF2-40B4-BE49-F238E27FC236}">
                <a16:creationId xmlns:a16="http://schemas.microsoft.com/office/drawing/2014/main" id="{D3E50DE4-E810-1405-B45B-5F611E795382}"/>
              </a:ext>
            </a:extLst>
          </p:cNvPr>
          <p:cNvSpPr>
            <a:spLocks noGrp="1"/>
          </p:cNvSpPr>
          <p:nvPr>
            <p:ph idx="1"/>
          </p:nvPr>
        </p:nvSpPr>
        <p:spPr/>
        <p:txBody>
          <a:bodyPr>
            <a:normAutofit fontScale="92500" lnSpcReduction="10000"/>
          </a:bodyPr>
          <a:lstStyle/>
          <a:p>
            <a:r>
              <a:rPr lang="en-US" dirty="0"/>
              <a:t>ARPA will be appropriated for the following items:</a:t>
            </a:r>
          </a:p>
          <a:p>
            <a:pPr lvl="1"/>
            <a:r>
              <a:rPr lang="en-US" dirty="0"/>
              <a:t>Park &amp; Recreation: Playgrounds, Tennis Courts, Basketball Courts, Pickleball Courts, Field Irrigation, and Strategic Planner (to review or Recreation Needs)</a:t>
            </a:r>
          </a:p>
          <a:p>
            <a:pPr lvl="1"/>
            <a:r>
              <a:rPr lang="en-US" dirty="0"/>
              <a:t>Fire Department: Parking Lot for the Fire Department, New Radios, New Equipment</a:t>
            </a:r>
          </a:p>
          <a:p>
            <a:pPr lvl="1"/>
            <a:r>
              <a:rPr lang="en-US" dirty="0"/>
              <a:t>Youth &amp; Social Services: New Youth Center (in place of current Senior Center), Old Youth Center Roof, a Social Services Program to help families &amp; individuals in need, a Case Manager (to help students recover from the impacts of Covid), and a Counselor (to assist in mental health needs)</a:t>
            </a:r>
          </a:p>
          <a:p>
            <a:pPr lvl="1"/>
            <a:r>
              <a:rPr lang="en-US" dirty="0"/>
              <a:t>Police Department: Building Expansion of the Police Department</a:t>
            </a:r>
          </a:p>
          <a:p>
            <a:pPr lvl="1"/>
            <a:r>
              <a:rPr lang="en-US" dirty="0"/>
              <a:t>Town Hall: Heat pumps, Oil Tank, Hybrid Meeting Room, ARPA Consultant, Small Business &amp; Non-Profit Grant Program</a:t>
            </a:r>
          </a:p>
          <a:p>
            <a:pPr lvl="1"/>
            <a:r>
              <a:rPr lang="en-US" dirty="0"/>
              <a:t>These Items and Other Proposed Items will need final approval by the Board of Selectmen</a:t>
            </a:r>
          </a:p>
          <a:p>
            <a:pPr lvl="1"/>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06559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A15C-4C4D-457F-BC19-421DB39936F1}"/>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23782176-6F70-4F61-A1EC-7D616BADAF21}"/>
              </a:ext>
            </a:extLst>
          </p:cNvPr>
          <p:cNvSpPr>
            <a:spLocks noGrp="1"/>
          </p:cNvSpPr>
          <p:nvPr>
            <p:ph idx="1"/>
          </p:nvPr>
        </p:nvSpPr>
        <p:spPr>
          <a:xfrm>
            <a:off x="1522413" y="1904999"/>
            <a:ext cx="9296399" cy="2895601"/>
          </a:xfrm>
        </p:spPr>
        <p:txBody>
          <a:bodyPr>
            <a:normAutofit fontScale="92500" lnSpcReduction="10000"/>
          </a:bodyPr>
          <a:lstStyle/>
          <a:p>
            <a:r>
              <a:rPr lang="en-US" dirty="0">
                <a:solidFill>
                  <a:schemeClr val="accent1"/>
                </a:solidFill>
              </a:rPr>
              <a:t>Senior Services Part-time Bus Driver</a:t>
            </a:r>
            <a:r>
              <a:rPr lang="en-US" dirty="0"/>
              <a:t> (20 hrs./week)</a:t>
            </a:r>
          </a:p>
          <a:p>
            <a:pPr lvl="1"/>
            <a:r>
              <a:rPr lang="en-US" dirty="0"/>
              <a:t>Overall Cost: </a:t>
            </a:r>
            <a:r>
              <a:rPr lang="en-US" dirty="0">
                <a:solidFill>
                  <a:schemeClr val="accent1"/>
                </a:solidFill>
              </a:rPr>
              <a:t>$18,488 </a:t>
            </a:r>
            <a:r>
              <a:rPr lang="en-US" dirty="0"/>
              <a:t>(Includes Benefits)</a:t>
            </a:r>
          </a:p>
          <a:p>
            <a:pPr lvl="1"/>
            <a:r>
              <a:rPr lang="en-US" dirty="0"/>
              <a:t>In 2020 &amp; 2021 our staffing capacity remained the same;  however, ride requests continued to increase for medical transportation.  Without increasing staffing, our ability to provide rides has reached its limits.  </a:t>
            </a:r>
          </a:p>
          <a:p>
            <a:pPr lvl="1"/>
            <a:r>
              <a:rPr lang="en-US" dirty="0"/>
              <a:t>Within the past 4 years, requests for medical rides outside town limits have increased nearly 300%.  Without adding additional staffing support, we anticipate that our rate of refusal will only continue to increase.</a:t>
            </a:r>
          </a:p>
          <a:p>
            <a:pPr lvl="1"/>
            <a:r>
              <a:rPr lang="en-US" dirty="0"/>
              <a:t>CSC currently has 1,531 registered members and is showing continued growth.</a:t>
            </a:r>
          </a:p>
          <a:p>
            <a:pPr lvl="1"/>
            <a:endParaRPr lang="en-US" dirty="0"/>
          </a:p>
          <a:p>
            <a:pPr lvl="1"/>
            <a:endParaRPr lang="en-US" dirty="0"/>
          </a:p>
          <a:p>
            <a:pPr lvl="1"/>
            <a:endParaRPr lang="en-US" dirty="0"/>
          </a:p>
        </p:txBody>
      </p:sp>
      <p:graphicFrame>
        <p:nvGraphicFramePr>
          <p:cNvPr id="4" name="Table 3">
            <a:extLst>
              <a:ext uri="{FF2B5EF4-FFF2-40B4-BE49-F238E27FC236}">
                <a16:creationId xmlns:a16="http://schemas.microsoft.com/office/drawing/2014/main" id="{A6C68B45-FCC3-413A-B1F6-2A8B2DC2FD1C}"/>
              </a:ext>
            </a:extLst>
          </p:cNvPr>
          <p:cNvGraphicFramePr>
            <a:graphicFrameLocks noGrp="1"/>
          </p:cNvGraphicFramePr>
          <p:nvPr>
            <p:extLst>
              <p:ext uri="{D42A27DB-BD31-4B8C-83A1-F6EECF244321}">
                <p14:modId xmlns:p14="http://schemas.microsoft.com/office/powerpoint/2010/main" val="1400265980"/>
              </p:ext>
            </p:extLst>
          </p:nvPr>
        </p:nvGraphicFramePr>
        <p:xfrm>
          <a:off x="1489723" y="4913376"/>
          <a:ext cx="8242300" cy="1554226"/>
        </p:xfrm>
        <a:graphic>
          <a:graphicData uri="http://schemas.openxmlformats.org/drawingml/2006/table">
            <a:tbl>
              <a:tblPr firstRow="1" firstCol="1" bandRow="1">
                <a:tableStyleId>{5C22544A-7EE6-4342-B048-85BDC9FD1C3A}</a:tableStyleId>
              </a:tblPr>
              <a:tblGrid>
                <a:gridCol w="1784350">
                  <a:extLst>
                    <a:ext uri="{9D8B030D-6E8A-4147-A177-3AD203B41FA5}">
                      <a16:colId xmlns:a16="http://schemas.microsoft.com/office/drawing/2014/main" val="433947280"/>
                    </a:ext>
                  </a:extLst>
                </a:gridCol>
                <a:gridCol w="1291590">
                  <a:extLst>
                    <a:ext uri="{9D8B030D-6E8A-4147-A177-3AD203B41FA5}">
                      <a16:colId xmlns:a16="http://schemas.microsoft.com/office/drawing/2014/main" val="548581237"/>
                    </a:ext>
                  </a:extLst>
                </a:gridCol>
                <a:gridCol w="1291590">
                  <a:extLst>
                    <a:ext uri="{9D8B030D-6E8A-4147-A177-3AD203B41FA5}">
                      <a16:colId xmlns:a16="http://schemas.microsoft.com/office/drawing/2014/main" val="2886928329"/>
                    </a:ext>
                  </a:extLst>
                </a:gridCol>
                <a:gridCol w="1291590">
                  <a:extLst>
                    <a:ext uri="{9D8B030D-6E8A-4147-A177-3AD203B41FA5}">
                      <a16:colId xmlns:a16="http://schemas.microsoft.com/office/drawing/2014/main" val="3290850243"/>
                    </a:ext>
                  </a:extLst>
                </a:gridCol>
                <a:gridCol w="1291590">
                  <a:extLst>
                    <a:ext uri="{9D8B030D-6E8A-4147-A177-3AD203B41FA5}">
                      <a16:colId xmlns:a16="http://schemas.microsoft.com/office/drawing/2014/main" val="4035499396"/>
                    </a:ext>
                  </a:extLst>
                </a:gridCol>
                <a:gridCol w="1291590">
                  <a:extLst>
                    <a:ext uri="{9D8B030D-6E8A-4147-A177-3AD203B41FA5}">
                      <a16:colId xmlns:a16="http://schemas.microsoft.com/office/drawing/2014/main" val="4174609265"/>
                    </a:ext>
                  </a:extLst>
                </a:gridCol>
              </a:tblGrid>
              <a:tr h="0">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 Increase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62855200"/>
                  </a:ext>
                </a:extLst>
              </a:tr>
              <a:tr h="257175">
                <a:tc>
                  <a:txBody>
                    <a:bodyPr/>
                    <a:lstStyle/>
                    <a:p>
                      <a:pPr marL="0" marR="0">
                        <a:lnSpc>
                          <a:spcPct val="107000"/>
                        </a:lnSpc>
                        <a:spcBef>
                          <a:spcPts val="0"/>
                        </a:spcBef>
                        <a:spcAft>
                          <a:spcPts val="0"/>
                        </a:spcAft>
                      </a:pPr>
                      <a:r>
                        <a:rPr lang="en-US" sz="1600">
                          <a:effectLst/>
                        </a:rPr>
                        <a:t>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11,782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18,598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19,128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23,818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102.16%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8784237"/>
                  </a:ext>
                </a:extLst>
              </a:tr>
              <a:tr h="266700">
                <a:tc>
                  <a:txBody>
                    <a:bodyPr/>
                    <a:lstStyle/>
                    <a:p>
                      <a:pPr marL="0" marR="0">
                        <a:lnSpc>
                          <a:spcPct val="107000"/>
                        </a:lnSpc>
                        <a:spcBef>
                          <a:spcPts val="0"/>
                        </a:spcBef>
                        <a:spcAft>
                          <a:spcPts val="0"/>
                        </a:spcAft>
                      </a:pPr>
                      <a:r>
                        <a:rPr lang="en-US" sz="1600">
                          <a:effectLst/>
                        </a:rPr>
                        <a:t>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884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1,275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45.81%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6604873"/>
                  </a:ext>
                </a:extLst>
              </a:tr>
              <a:tr h="257175">
                <a:tc>
                  <a:txBody>
                    <a:bodyPr/>
                    <a:lstStyle/>
                    <a:p>
                      <a:pPr marL="0" marR="0">
                        <a:lnSpc>
                          <a:spcPct val="107000"/>
                        </a:lnSpc>
                        <a:spcBef>
                          <a:spcPts val="0"/>
                        </a:spcBef>
                        <a:spcAft>
                          <a:spcPts val="0"/>
                        </a:spcAft>
                      </a:pPr>
                      <a:r>
                        <a:rPr lang="en-US" sz="1600">
                          <a:effectLst/>
                        </a:rPr>
                        <a:t>One Way Trips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8876706"/>
                  </a:ext>
                </a:extLst>
              </a:tr>
              <a:tr h="257175">
                <a:tc>
                  <a:txBody>
                    <a:bodyPr/>
                    <a:lstStyle/>
                    <a:p>
                      <a:pPr marL="0" marR="0">
                        <a:lnSpc>
                          <a:spcPct val="107000"/>
                        </a:lnSpc>
                        <a:spcBef>
                          <a:spcPts val="0"/>
                        </a:spcBef>
                        <a:spcAft>
                          <a:spcPts val="0"/>
                        </a:spcAft>
                      </a:pPr>
                      <a:r>
                        <a:rPr lang="en-US" sz="1600">
                          <a:effectLst/>
                        </a:rPr>
                        <a:t>Trip Denials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296.25%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9342042"/>
                  </a:ext>
                </a:extLst>
              </a:tr>
              <a:tr h="266700">
                <a:tc>
                  <a:txBody>
                    <a:bodyPr/>
                    <a:lstStyle/>
                    <a:p>
                      <a:pPr marL="0" marR="0">
                        <a:lnSpc>
                          <a:spcPct val="107000"/>
                        </a:lnSpc>
                        <a:spcBef>
                          <a:spcPts val="0"/>
                        </a:spcBef>
                        <a:spcAft>
                          <a:spcPts val="0"/>
                        </a:spcAft>
                      </a:pPr>
                      <a:r>
                        <a:rPr lang="en-US" sz="1600" dirty="0">
                          <a:effectLst/>
                        </a:rPr>
                        <a:t>Total Requests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906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72.08%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9902934"/>
                  </a:ext>
                </a:extLst>
              </a:tr>
            </a:tbl>
          </a:graphicData>
        </a:graphic>
      </p:graphicFrame>
    </p:spTree>
    <p:extLst>
      <p:ext uri="{BB962C8B-B14F-4D97-AF65-F5344CB8AC3E}">
        <p14:creationId xmlns:p14="http://schemas.microsoft.com/office/powerpoint/2010/main" val="237800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9BFC-D687-4A13-8E63-67670CF8EA05}"/>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21B6B11B-13D9-4DC3-A064-6EDD55E39DF0}"/>
              </a:ext>
            </a:extLst>
          </p:cNvPr>
          <p:cNvSpPr>
            <a:spLocks noGrp="1"/>
          </p:cNvSpPr>
          <p:nvPr>
            <p:ph idx="1"/>
          </p:nvPr>
        </p:nvSpPr>
        <p:spPr>
          <a:xfrm>
            <a:off x="1522413" y="1904999"/>
            <a:ext cx="9134391" cy="4419601"/>
          </a:xfrm>
        </p:spPr>
        <p:txBody>
          <a:bodyPr>
            <a:normAutofit fontScale="92500" lnSpcReduction="10000"/>
          </a:bodyPr>
          <a:lstStyle/>
          <a:p>
            <a:r>
              <a:rPr lang="en-US" dirty="0">
                <a:solidFill>
                  <a:schemeClr val="accent1"/>
                </a:solidFill>
              </a:rPr>
              <a:t>Transparency Software </a:t>
            </a:r>
          </a:p>
          <a:p>
            <a:pPr lvl="1"/>
            <a:r>
              <a:rPr lang="en-US" dirty="0"/>
              <a:t>Overall Cost: </a:t>
            </a:r>
            <a:r>
              <a:rPr lang="en-US" dirty="0">
                <a:solidFill>
                  <a:schemeClr val="accent1"/>
                </a:solidFill>
              </a:rPr>
              <a:t>$13,560</a:t>
            </a:r>
          </a:p>
          <a:p>
            <a:pPr lvl="1"/>
            <a:r>
              <a:rPr lang="en-US" dirty="0"/>
              <a:t>The annual cost is $11,760/year. There is a  one-time $1,800 setup cost.</a:t>
            </a:r>
          </a:p>
          <a:p>
            <a:pPr lvl="1"/>
            <a:r>
              <a:rPr lang="en-US" dirty="0"/>
              <a:t>Transparency software was already presented in front of the Board of Finance and there was overwhelming support for the product.</a:t>
            </a:r>
          </a:p>
          <a:p>
            <a:pPr lvl="1"/>
            <a:r>
              <a:rPr lang="en-US" dirty="0"/>
              <a:t>Residents want to know how their tax dollars are being spent and they don’t want to scroll through complex financial documents to figure it out. Transparency software will make that process easier while instituting a 21</a:t>
            </a:r>
            <a:r>
              <a:rPr lang="en-US" baseline="30000" dirty="0"/>
              <a:t>st</a:t>
            </a:r>
            <a:r>
              <a:rPr lang="en-US" dirty="0"/>
              <a:t> Century level of accountability.</a:t>
            </a:r>
            <a:endParaRPr lang="en-US" dirty="0">
              <a:solidFill>
                <a:schemeClr val="accent1"/>
              </a:solidFill>
            </a:endParaRPr>
          </a:p>
          <a:p>
            <a:r>
              <a:rPr lang="en-US" dirty="0">
                <a:solidFill>
                  <a:schemeClr val="accent1"/>
                </a:solidFill>
              </a:rPr>
              <a:t>Tree Removal Services</a:t>
            </a:r>
          </a:p>
          <a:p>
            <a:pPr lvl="1"/>
            <a:r>
              <a:rPr lang="en-US" dirty="0"/>
              <a:t>Overall Cost: $35,000 (up </a:t>
            </a:r>
            <a:r>
              <a:rPr lang="en-US" dirty="0">
                <a:solidFill>
                  <a:schemeClr val="accent1"/>
                </a:solidFill>
              </a:rPr>
              <a:t>$10,000 </a:t>
            </a:r>
            <a:r>
              <a:rPr lang="en-US" dirty="0"/>
              <a:t>from the previous year)</a:t>
            </a:r>
          </a:p>
          <a:p>
            <a:pPr lvl="1"/>
            <a:r>
              <a:rPr lang="en-US" dirty="0"/>
              <a:t>This is an area which has been underfunded for a very long time. Increasing the tree removal investment gradually over time will get our town in a solid spot where the overall needs are met</a:t>
            </a:r>
          </a:p>
          <a:p>
            <a:pPr lvl="1"/>
            <a:endParaRPr lang="en-US" dirty="0"/>
          </a:p>
        </p:txBody>
      </p:sp>
    </p:spTree>
    <p:extLst>
      <p:ext uri="{BB962C8B-B14F-4D97-AF65-F5344CB8AC3E}">
        <p14:creationId xmlns:p14="http://schemas.microsoft.com/office/powerpoint/2010/main" val="40526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7C6E-DCCC-4A0C-A052-2418C3826D21}"/>
              </a:ext>
            </a:extLst>
          </p:cNvPr>
          <p:cNvSpPr>
            <a:spLocks noGrp="1"/>
          </p:cNvSpPr>
          <p:nvPr>
            <p:ph type="title"/>
          </p:nvPr>
        </p:nvSpPr>
        <p:spPr/>
        <p:txBody>
          <a:bodyPr/>
          <a:lstStyle/>
          <a:p>
            <a:r>
              <a:rPr lang="en-US" dirty="0"/>
              <a:t>Department Enhancement - Finance</a:t>
            </a:r>
          </a:p>
        </p:txBody>
      </p:sp>
      <p:sp>
        <p:nvSpPr>
          <p:cNvPr id="3" name="Content Placeholder 2">
            <a:extLst>
              <a:ext uri="{FF2B5EF4-FFF2-40B4-BE49-F238E27FC236}">
                <a16:creationId xmlns:a16="http://schemas.microsoft.com/office/drawing/2014/main" id="{E3B34F21-59F0-4395-9467-ED23FA01F4A4}"/>
              </a:ext>
            </a:extLst>
          </p:cNvPr>
          <p:cNvSpPr>
            <a:spLocks noGrp="1"/>
          </p:cNvSpPr>
          <p:nvPr>
            <p:ph idx="1"/>
          </p:nvPr>
        </p:nvSpPr>
        <p:spPr>
          <a:xfrm>
            <a:off x="1522413" y="1904999"/>
            <a:ext cx="9134391" cy="4572001"/>
          </a:xfrm>
        </p:spPr>
        <p:txBody>
          <a:bodyPr>
            <a:normAutofit fontScale="92500" lnSpcReduction="10000"/>
          </a:bodyPr>
          <a:lstStyle/>
          <a:p>
            <a:r>
              <a:rPr lang="en-US" dirty="0"/>
              <a:t>Restructuring of the Finance Office</a:t>
            </a:r>
          </a:p>
          <a:p>
            <a:pPr lvl="1"/>
            <a:r>
              <a:rPr lang="en-US" dirty="0"/>
              <a:t>Proposed Staff – </a:t>
            </a:r>
            <a:r>
              <a:rPr lang="en-US" dirty="0">
                <a:solidFill>
                  <a:schemeClr val="accent1"/>
                </a:solidFill>
              </a:rPr>
              <a:t>Town Finance Director </a:t>
            </a:r>
            <a:r>
              <a:rPr lang="en-US" dirty="0"/>
              <a:t>(100% Town), </a:t>
            </a:r>
            <a:r>
              <a:rPr lang="en-US" dirty="0">
                <a:solidFill>
                  <a:schemeClr val="accent1"/>
                </a:solidFill>
              </a:rPr>
              <a:t>Accountant</a:t>
            </a:r>
            <a:r>
              <a:rPr lang="en-US" dirty="0"/>
              <a:t> (60% Town), Payroll/Employee Benefits &amp; Accounts Payable Manager (30% Town, 70% BOE), Payroll &amp; Accounts Payable Assistant (40% Town, 60% BOE), Payroll &amp; Accounts Payable Assistant (40% Town, 60% BOE), </a:t>
            </a:r>
          </a:p>
          <a:p>
            <a:pPr lvl="1"/>
            <a:r>
              <a:rPr lang="en-US" dirty="0">
                <a:solidFill>
                  <a:schemeClr val="accent1"/>
                </a:solidFill>
              </a:rPr>
              <a:t>Town Finance Director </a:t>
            </a:r>
          </a:p>
          <a:p>
            <a:pPr lvl="2"/>
            <a:r>
              <a:rPr lang="en-US" dirty="0"/>
              <a:t>Overall Cost: </a:t>
            </a:r>
            <a:r>
              <a:rPr lang="en-US" dirty="0">
                <a:solidFill>
                  <a:schemeClr val="accent1"/>
                </a:solidFill>
              </a:rPr>
              <a:t>$136,644 </a:t>
            </a:r>
            <a:r>
              <a:rPr lang="en-US" dirty="0"/>
              <a:t>(Includes Benefits)</a:t>
            </a:r>
          </a:p>
          <a:p>
            <a:pPr lvl="2"/>
            <a:r>
              <a:rPr lang="en-US" dirty="0"/>
              <a:t>Eliminated the CFO position and the Deputy CFO position; making the new position </a:t>
            </a:r>
            <a:r>
              <a:rPr lang="en-US" dirty="0">
                <a:solidFill>
                  <a:schemeClr val="accent1"/>
                </a:solidFill>
              </a:rPr>
              <a:t>net neutral to the budget (-1,238)</a:t>
            </a:r>
          </a:p>
          <a:p>
            <a:pPr lvl="2"/>
            <a:r>
              <a:rPr lang="en-US" dirty="0"/>
              <a:t>Will focus 100% on town finances. School will have their own director/manager.</a:t>
            </a:r>
          </a:p>
          <a:p>
            <a:pPr lvl="1"/>
            <a:r>
              <a:rPr lang="en-US" dirty="0">
                <a:solidFill>
                  <a:schemeClr val="accent1"/>
                </a:solidFill>
              </a:rPr>
              <a:t>Accountant</a:t>
            </a:r>
          </a:p>
          <a:p>
            <a:pPr lvl="2"/>
            <a:r>
              <a:rPr lang="en-US" dirty="0"/>
              <a:t>Overall Cost: </a:t>
            </a:r>
            <a:r>
              <a:rPr lang="en-US" dirty="0">
                <a:solidFill>
                  <a:schemeClr val="accent1"/>
                </a:solidFill>
              </a:rPr>
              <a:t>$58,734 </a:t>
            </a:r>
            <a:r>
              <a:rPr lang="en-US" dirty="0"/>
              <a:t>(Includes Benefits)</a:t>
            </a:r>
          </a:p>
          <a:p>
            <a:pPr lvl="2"/>
            <a:r>
              <a:rPr lang="en-US" dirty="0"/>
              <a:t>Increase of </a:t>
            </a:r>
            <a:r>
              <a:rPr lang="en-US" dirty="0">
                <a:solidFill>
                  <a:schemeClr val="accent1"/>
                </a:solidFill>
              </a:rPr>
              <a:t>$9,767</a:t>
            </a:r>
          </a:p>
          <a:p>
            <a:pPr lvl="2"/>
            <a:r>
              <a:rPr lang="en-US" dirty="0"/>
              <a:t>Dedicated 100% to the town finances</a:t>
            </a:r>
          </a:p>
          <a:p>
            <a:pPr lvl="2"/>
            <a:r>
              <a:rPr lang="en-US" dirty="0"/>
              <a:t>24 hours a week position</a:t>
            </a:r>
          </a:p>
        </p:txBody>
      </p:sp>
    </p:spTree>
    <p:extLst>
      <p:ext uri="{BB962C8B-B14F-4D97-AF65-F5344CB8AC3E}">
        <p14:creationId xmlns:p14="http://schemas.microsoft.com/office/powerpoint/2010/main" val="197839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11924</TotalTime>
  <Words>1362</Words>
  <Application>Microsoft Office PowerPoint</Application>
  <PresentationFormat>Custom</PresentationFormat>
  <Paragraphs>137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Digital Blue Tunnel 16x9</vt:lpstr>
      <vt:lpstr>Proposed Colchester Town Budget: FY22-23</vt:lpstr>
      <vt:lpstr>Proposed Budget</vt:lpstr>
      <vt:lpstr>Proposed Budget Detail</vt:lpstr>
      <vt:lpstr>Built in Increases Before the First Selectman Crafts a Proposed Budget</vt:lpstr>
      <vt:lpstr>Capital Items &amp; Unassigned Fund Balance Items** - Initial Reductions</vt:lpstr>
      <vt:lpstr>First Selectman’s ARPA Plan</vt:lpstr>
      <vt:lpstr>New Initiatives</vt:lpstr>
      <vt:lpstr>New Initiatives</vt:lpstr>
      <vt:lpstr>Department Enhancement - Finance</vt:lpstr>
      <vt:lpstr>Department Enhancements – Human Resources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Colchester Town Budget: FY22-23</dc:title>
  <dc:creator>Bisbikos, Andreas</dc:creator>
  <cp:lastModifiedBy>Bisbikos, Andreas</cp:lastModifiedBy>
  <cp:revision>38</cp:revision>
  <dcterms:created xsi:type="dcterms:W3CDTF">2022-03-31T15:58:38Z</dcterms:created>
  <dcterms:modified xsi:type="dcterms:W3CDTF">2022-06-03T19:03:19Z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